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1"/>
  </p:sldMasterIdLst>
  <p:notesMasterIdLst>
    <p:notesMasterId r:id="rId27"/>
  </p:notesMasterIdLst>
  <p:handoutMasterIdLst>
    <p:handoutMasterId r:id="rId28"/>
  </p:handoutMasterIdLst>
  <p:sldIdLst>
    <p:sldId id="304" r:id="rId2"/>
    <p:sldId id="479" r:id="rId3"/>
    <p:sldId id="480" r:id="rId4"/>
    <p:sldId id="486" r:id="rId5"/>
    <p:sldId id="481" r:id="rId6"/>
    <p:sldId id="465" r:id="rId7"/>
    <p:sldId id="488" r:id="rId8"/>
    <p:sldId id="462" r:id="rId9"/>
    <p:sldId id="463" r:id="rId10"/>
    <p:sldId id="464" r:id="rId11"/>
    <p:sldId id="467" r:id="rId12"/>
    <p:sldId id="468" r:id="rId13"/>
    <p:sldId id="483" r:id="rId14"/>
    <p:sldId id="466" r:id="rId15"/>
    <p:sldId id="470" r:id="rId16"/>
    <p:sldId id="473" r:id="rId17"/>
    <p:sldId id="461" r:id="rId18"/>
    <p:sldId id="471" r:id="rId19"/>
    <p:sldId id="487" r:id="rId20"/>
    <p:sldId id="472" r:id="rId21"/>
    <p:sldId id="485" r:id="rId22"/>
    <p:sldId id="474" r:id="rId23"/>
    <p:sldId id="475" r:id="rId24"/>
    <p:sldId id="476" r:id="rId25"/>
    <p:sldId id="484" r:id="rId26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8">
          <p15:clr>
            <a:srgbClr val="A4A3A4"/>
          </p15:clr>
        </p15:guide>
        <p15:guide id="2" pos="29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29E"/>
    <a:srgbClr val="3F3F3F"/>
    <a:srgbClr val="F1AE23"/>
    <a:srgbClr val="FFCC00"/>
    <a:srgbClr val="63BC12"/>
    <a:srgbClr val="10529E"/>
    <a:srgbClr val="787878"/>
    <a:srgbClr val="2E75B6"/>
    <a:srgbClr val="F5BC22"/>
    <a:srgbClr val="549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34" autoAdjust="0"/>
    <p:restoredTop sz="80392" autoAdjust="0"/>
  </p:normalViewPr>
  <p:slideViewPr>
    <p:cSldViewPr snapToGrid="0" snapToObjects="1">
      <p:cViewPr>
        <p:scale>
          <a:sx n="90" d="100"/>
          <a:sy n="90" d="100"/>
        </p:scale>
        <p:origin x="-2244" y="-186"/>
      </p:cViewPr>
      <p:guideLst>
        <p:guide orient="horz" pos="1848"/>
        <p:guide pos="2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3" d="100"/>
        <a:sy n="103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21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F99FC-C615-40FB-B009-95ABD82490C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75F0FB-F00D-4440-8104-EA9541EEF72F}">
      <dgm:prSet phldrT="[Text]"/>
      <dgm:spPr/>
      <dgm:t>
        <a:bodyPr/>
        <a:lstStyle/>
        <a:p>
          <a:r>
            <a:rPr lang="en-US" dirty="0"/>
            <a:t>Customer </a:t>
          </a:r>
          <a:r>
            <a:rPr lang="en-US" b="1" dirty="0"/>
            <a:t>$</a:t>
          </a:r>
          <a:r>
            <a:rPr lang="en-US" dirty="0"/>
            <a:t> to WRS</a:t>
          </a:r>
        </a:p>
      </dgm:t>
    </dgm:pt>
    <dgm:pt modelId="{79266968-73E9-4A89-97D6-224F66DC6E68}" type="parTrans" cxnId="{3D6B706D-8CD9-41F8-A53D-DF9405D54E8C}">
      <dgm:prSet/>
      <dgm:spPr/>
      <dgm:t>
        <a:bodyPr/>
        <a:lstStyle/>
        <a:p>
          <a:endParaRPr lang="en-US"/>
        </a:p>
      </dgm:t>
    </dgm:pt>
    <dgm:pt modelId="{852B64A8-4352-496E-8698-128FA4E197F6}" type="sibTrans" cxnId="{3D6B706D-8CD9-41F8-A53D-DF9405D54E8C}">
      <dgm:prSet/>
      <dgm:spPr/>
      <dgm:t>
        <a:bodyPr/>
        <a:lstStyle/>
        <a:p>
          <a:endParaRPr lang="en-US"/>
        </a:p>
      </dgm:t>
    </dgm:pt>
    <dgm:pt modelId="{46BFF880-F9B9-4425-A207-00EA78030DDB}">
      <dgm:prSet phldrT="[Text]"/>
      <dgm:spPr/>
      <dgm:t>
        <a:bodyPr/>
        <a:lstStyle/>
        <a:p>
          <a:r>
            <a:rPr lang="en-US" dirty="0"/>
            <a:t>WRS Provides </a:t>
          </a:r>
          <a:r>
            <a:rPr lang="en-US" b="1" dirty="0"/>
            <a:t>Value</a:t>
          </a:r>
          <a:r>
            <a:rPr lang="en-US" dirty="0"/>
            <a:t> to Customer</a:t>
          </a:r>
        </a:p>
      </dgm:t>
    </dgm:pt>
    <dgm:pt modelId="{8338F8F9-B3E4-4DE6-A610-05B3585782A4}" type="parTrans" cxnId="{DD79538B-72A7-4176-AB44-1BA893B579F5}">
      <dgm:prSet/>
      <dgm:spPr/>
      <dgm:t>
        <a:bodyPr/>
        <a:lstStyle/>
        <a:p>
          <a:endParaRPr lang="en-US"/>
        </a:p>
      </dgm:t>
    </dgm:pt>
    <dgm:pt modelId="{EC972B33-876A-4266-935D-DE052074B940}" type="sibTrans" cxnId="{DD79538B-72A7-4176-AB44-1BA893B579F5}">
      <dgm:prSet/>
      <dgm:spPr/>
      <dgm:t>
        <a:bodyPr/>
        <a:lstStyle/>
        <a:p>
          <a:endParaRPr lang="en-US"/>
        </a:p>
      </dgm:t>
    </dgm:pt>
    <dgm:pt modelId="{FAA2BDE9-33FA-4CCE-A971-9D342909E6B6}" type="pres">
      <dgm:prSet presAssocID="{009F99FC-C615-40FB-B009-95ABD82490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4B4DEC-04A9-43A6-9157-BB212D99A37A}" type="pres">
      <dgm:prSet presAssocID="{FC75F0FB-F00D-4440-8104-EA9541EEF72F}" presName="dummy" presStyleCnt="0"/>
      <dgm:spPr/>
    </dgm:pt>
    <dgm:pt modelId="{521D3D55-670A-4B6C-BE60-FC8CF136BE42}" type="pres">
      <dgm:prSet presAssocID="{FC75F0FB-F00D-4440-8104-EA9541EEF72F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E1404-9DA7-4192-9743-EB17A9F44AFC}" type="pres">
      <dgm:prSet presAssocID="{852B64A8-4352-496E-8698-128FA4E197F6}" presName="sibTrans" presStyleLbl="node1" presStyleIdx="0" presStyleCnt="2"/>
      <dgm:spPr/>
      <dgm:t>
        <a:bodyPr/>
        <a:lstStyle/>
        <a:p>
          <a:endParaRPr lang="en-US"/>
        </a:p>
      </dgm:t>
    </dgm:pt>
    <dgm:pt modelId="{5B0E1D5A-6DA8-4658-8098-C6D055567284}" type="pres">
      <dgm:prSet presAssocID="{46BFF880-F9B9-4425-A207-00EA78030DDB}" presName="dummy" presStyleCnt="0"/>
      <dgm:spPr/>
    </dgm:pt>
    <dgm:pt modelId="{C4595E1F-40A5-462B-B08F-A0B734BA323C}" type="pres">
      <dgm:prSet presAssocID="{46BFF880-F9B9-4425-A207-00EA78030DDB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665D4-0D90-4A8B-9DBE-6E882AFB4D62}" type="pres">
      <dgm:prSet presAssocID="{EC972B33-876A-4266-935D-DE052074B940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BD8698C-873A-4651-8CE8-EED6F5611B5A}" type="presOf" srcId="{EC972B33-876A-4266-935D-DE052074B940}" destId="{862665D4-0D90-4A8B-9DBE-6E882AFB4D62}" srcOrd="0" destOrd="0" presId="urn:microsoft.com/office/officeart/2005/8/layout/cycle1"/>
    <dgm:cxn modelId="{EE5233CE-CA16-4EF2-82B2-8D870D663B76}" type="presOf" srcId="{46BFF880-F9B9-4425-A207-00EA78030DDB}" destId="{C4595E1F-40A5-462B-B08F-A0B734BA323C}" srcOrd="0" destOrd="0" presId="urn:microsoft.com/office/officeart/2005/8/layout/cycle1"/>
    <dgm:cxn modelId="{BE66F0A2-CCE1-4E2C-B5DD-D8314C2517F4}" type="presOf" srcId="{852B64A8-4352-496E-8698-128FA4E197F6}" destId="{E86E1404-9DA7-4192-9743-EB17A9F44AFC}" srcOrd="0" destOrd="0" presId="urn:microsoft.com/office/officeart/2005/8/layout/cycle1"/>
    <dgm:cxn modelId="{DD79538B-72A7-4176-AB44-1BA893B579F5}" srcId="{009F99FC-C615-40FB-B009-95ABD82490C4}" destId="{46BFF880-F9B9-4425-A207-00EA78030DDB}" srcOrd="1" destOrd="0" parTransId="{8338F8F9-B3E4-4DE6-A610-05B3585782A4}" sibTransId="{EC972B33-876A-4266-935D-DE052074B940}"/>
    <dgm:cxn modelId="{BD10EB1F-CA21-4107-985D-2D7A1A6B0A74}" type="presOf" srcId="{009F99FC-C615-40FB-B009-95ABD82490C4}" destId="{FAA2BDE9-33FA-4CCE-A971-9D342909E6B6}" srcOrd="0" destOrd="0" presId="urn:microsoft.com/office/officeart/2005/8/layout/cycle1"/>
    <dgm:cxn modelId="{C5365E10-F800-4E93-89E9-2EC0A3E99C9D}" type="presOf" srcId="{FC75F0FB-F00D-4440-8104-EA9541EEF72F}" destId="{521D3D55-670A-4B6C-BE60-FC8CF136BE42}" srcOrd="0" destOrd="0" presId="urn:microsoft.com/office/officeart/2005/8/layout/cycle1"/>
    <dgm:cxn modelId="{3D6B706D-8CD9-41F8-A53D-DF9405D54E8C}" srcId="{009F99FC-C615-40FB-B009-95ABD82490C4}" destId="{FC75F0FB-F00D-4440-8104-EA9541EEF72F}" srcOrd="0" destOrd="0" parTransId="{79266968-73E9-4A89-97D6-224F66DC6E68}" sibTransId="{852B64A8-4352-496E-8698-128FA4E197F6}"/>
    <dgm:cxn modelId="{9C85600A-1CC1-49C4-A315-8DECCD5817DA}" type="presParOf" srcId="{FAA2BDE9-33FA-4CCE-A971-9D342909E6B6}" destId="{B94B4DEC-04A9-43A6-9157-BB212D99A37A}" srcOrd="0" destOrd="0" presId="urn:microsoft.com/office/officeart/2005/8/layout/cycle1"/>
    <dgm:cxn modelId="{DB628A63-70DC-44F1-93B9-EEB48D1B0AC0}" type="presParOf" srcId="{FAA2BDE9-33FA-4CCE-A971-9D342909E6B6}" destId="{521D3D55-670A-4B6C-BE60-FC8CF136BE42}" srcOrd="1" destOrd="0" presId="urn:microsoft.com/office/officeart/2005/8/layout/cycle1"/>
    <dgm:cxn modelId="{A066A59A-6ECD-458E-AC19-D460D477FFD8}" type="presParOf" srcId="{FAA2BDE9-33FA-4CCE-A971-9D342909E6B6}" destId="{E86E1404-9DA7-4192-9743-EB17A9F44AFC}" srcOrd="2" destOrd="0" presId="urn:microsoft.com/office/officeart/2005/8/layout/cycle1"/>
    <dgm:cxn modelId="{C84BAD8C-6817-430E-B864-DE263C5A677E}" type="presParOf" srcId="{FAA2BDE9-33FA-4CCE-A971-9D342909E6B6}" destId="{5B0E1D5A-6DA8-4658-8098-C6D055567284}" srcOrd="3" destOrd="0" presId="urn:microsoft.com/office/officeart/2005/8/layout/cycle1"/>
    <dgm:cxn modelId="{31451D26-9B9F-4150-AB8E-A5933950C4C6}" type="presParOf" srcId="{FAA2BDE9-33FA-4CCE-A971-9D342909E6B6}" destId="{C4595E1F-40A5-462B-B08F-A0B734BA323C}" srcOrd="4" destOrd="0" presId="urn:microsoft.com/office/officeart/2005/8/layout/cycle1"/>
    <dgm:cxn modelId="{29EAD5BF-025A-40C5-9F0E-013D1BCE172F}" type="presParOf" srcId="{FAA2BDE9-33FA-4CCE-A971-9D342909E6B6}" destId="{862665D4-0D90-4A8B-9DBE-6E882AFB4D62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A52F3-ED84-47AB-B34C-A4EDD5879977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04B99-65DB-473D-B3C9-0D1D5D50DBCD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550FEFBB-3F77-40F5-96EC-6E5D1256F567}" type="parTrans" cxnId="{1EE125EB-FC55-4EB6-AD07-E9D42F1DECB5}">
      <dgm:prSet/>
      <dgm:spPr/>
      <dgm:t>
        <a:bodyPr/>
        <a:lstStyle/>
        <a:p>
          <a:endParaRPr lang="en-US"/>
        </a:p>
      </dgm:t>
    </dgm:pt>
    <dgm:pt modelId="{E9064D3A-4EDC-4CC5-8399-4F10D9BC7046}" type="sibTrans" cxnId="{1EE125EB-FC55-4EB6-AD07-E9D42F1DECB5}">
      <dgm:prSet/>
      <dgm:spPr/>
      <dgm:t>
        <a:bodyPr/>
        <a:lstStyle/>
        <a:p>
          <a:endParaRPr lang="en-US"/>
        </a:p>
      </dgm:t>
    </dgm:pt>
    <dgm:pt modelId="{A5368895-F4F4-4709-BD0F-5A92BA97124C}">
      <dgm:prSet phldrT="[Text]"/>
      <dgm:spPr/>
      <dgm:t>
        <a:bodyPr/>
        <a:lstStyle/>
        <a:p>
          <a:r>
            <a:rPr lang="en-US" dirty="0" smtClean="0"/>
            <a:t>Processes</a:t>
          </a:r>
          <a:endParaRPr lang="en-US" dirty="0"/>
        </a:p>
      </dgm:t>
    </dgm:pt>
    <dgm:pt modelId="{FB0ACBBF-CBC6-4D9E-890A-8ED1A3466AE8}" type="parTrans" cxnId="{BDDE6983-4A74-4125-9682-3483C6AC897E}">
      <dgm:prSet/>
      <dgm:spPr/>
      <dgm:t>
        <a:bodyPr/>
        <a:lstStyle/>
        <a:p>
          <a:endParaRPr lang="en-US"/>
        </a:p>
      </dgm:t>
    </dgm:pt>
    <dgm:pt modelId="{6CC7E669-B443-4EA6-ADA1-DEBAB6DCE4BD}" type="sibTrans" cxnId="{BDDE6983-4A74-4125-9682-3483C6AC897E}">
      <dgm:prSet/>
      <dgm:spPr/>
      <dgm:t>
        <a:bodyPr/>
        <a:lstStyle/>
        <a:p>
          <a:endParaRPr lang="en-US"/>
        </a:p>
      </dgm:t>
    </dgm:pt>
    <dgm:pt modelId="{6E04FF94-4B01-4DC9-83F2-8D44264AA9BE}">
      <dgm:prSet phldrT="[Text]"/>
      <dgm:spPr/>
      <dgm:t>
        <a:bodyPr/>
        <a:lstStyle/>
        <a:p>
          <a:r>
            <a:rPr lang="en-US" dirty="0" smtClean="0"/>
            <a:t>Value or Goal</a:t>
          </a:r>
          <a:endParaRPr lang="en-US" dirty="0"/>
        </a:p>
      </dgm:t>
    </dgm:pt>
    <dgm:pt modelId="{7AE2A6DE-6291-481C-981D-4622D56C2126}" type="parTrans" cxnId="{0F4C981A-4849-49E3-8CD4-3FF513218AAA}">
      <dgm:prSet/>
      <dgm:spPr/>
      <dgm:t>
        <a:bodyPr/>
        <a:lstStyle/>
        <a:p>
          <a:endParaRPr lang="en-US"/>
        </a:p>
      </dgm:t>
    </dgm:pt>
    <dgm:pt modelId="{6D0686AE-46F9-4DE4-8947-89B022095FC2}" type="sibTrans" cxnId="{0F4C981A-4849-49E3-8CD4-3FF513218AAA}">
      <dgm:prSet/>
      <dgm:spPr/>
      <dgm:t>
        <a:bodyPr/>
        <a:lstStyle/>
        <a:p>
          <a:endParaRPr lang="en-US"/>
        </a:p>
      </dgm:t>
    </dgm:pt>
    <dgm:pt modelId="{F3FD1D30-05DB-4A03-BF49-9A3230C70C8D}">
      <dgm:prSet phldrT="[Text]"/>
      <dgm:spPr/>
      <dgm:t>
        <a:bodyPr/>
        <a:lstStyle/>
        <a:p>
          <a:r>
            <a:rPr lang="en-US" dirty="0" smtClean="0"/>
            <a:t>Tools/Software</a:t>
          </a:r>
          <a:endParaRPr lang="en-US" dirty="0"/>
        </a:p>
      </dgm:t>
    </dgm:pt>
    <dgm:pt modelId="{8C79DADC-B9F5-4784-BA10-8B42401A6757}" type="parTrans" cxnId="{49FD171B-EE18-41A2-879B-B1D0423D0483}">
      <dgm:prSet/>
      <dgm:spPr/>
      <dgm:t>
        <a:bodyPr/>
        <a:lstStyle/>
        <a:p>
          <a:endParaRPr lang="en-US"/>
        </a:p>
      </dgm:t>
    </dgm:pt>
    <dgm:pt modelId="{D4CC2F9B-6FF9-4994-B146-0A5192DDA81D}" type="sibTrans" cxnId="{49FD171B-EE18-41A2-879B-B1D0423D0483}">
      <dgm:prSet/>
      <dgm:spPr/>
      <dgm:t>
        <a:bodyPr/>
        <a:lstStyle/>
        <a:p>
          <a:endParaRPr lang="en-US"/>
        </a:p>
      </dgm:t>
    </dgm:pt>
    <dgm:pt modelId="{8B19E9A5-26AB-4B84-B9C4-3D675F4D468E}" type="pres">
      <dgm:prSet presAssocID="{452A52F3-ED84-47AB-B34C-A4EDD587997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FDF0F8-2329-4BAF-8635-43C746D1B6BC}" type="pres">
      <dgm:prSet presAssocID="{452A52F3-ED84-47AB-B34C-A4EDD587997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ED749-2F5F-4BFF-AD3F-3F29613A31C6}" type="pres">
      <dgm:prSet presAssocID="{452A52F3-ED84-47AB-B34C-A4EDD587997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C7656-8F8A-4C22-90C9-96F0DB340E89}" type="pres">
      <dgm:prSet presAssocID="{452A52F3-ED84-47AB-B34C-A4EDD587997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E9944-8EBE-4B1A-8190-024EDEA6002D}" type="pres">
      <dgm:prSet presAssocID="{452A52F3-ED84-47AB-B34C-A4EDD587997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CC86A4-573D-4339-B15A-DF30B3422A54}" type="presOf" srcId="{6E04FF94-4B01-4DC9-83F2-8D44264AA9BE}" destId="{202C7656-8F8A-4C22-90C9-96F0DB340E89}" srcOrd="0" destOrd="0" presId="urn:microsoft.com/office/officeart/2005/8/layout/pyramid4"/>
    <dgm:cxn modelId="{115710B3-943A-4B87-BE36-1F2298E010F9}" type="presOf" srcId="{1AE04B99-65DB-473D-B3C9-0D1D5D50DBCD}" destId="{1AFDF0F8-2329-4BAF-8635-43C746D1B6BC}" srcOrd="0" destOrd="0" presId="urn:microsoft.com/office/officeart/2005/8/layout/pyramid4"/>
    <dgm:cxn modelId="{06718549-8265-47A8-B297-9E94EB82C851}" type="presOf" srcId="{F3FD1D30-05DB-4A03-BF49-9A3230C70C8D}" destId="{811E9944-8EBE-4B1A-8190-024EDEA6002D}" srcOrd="0" destOrd="0" presId="urn:microsoft.com/office/officeart/2005/8/layout/pyramid4"/>
    <dgm:cxn modelId="{BDDE6983-4A74-4125-9682-3483C6AC897E}" srcId="{452A52F3-ED84-47AB-B34C-A4EDD5879977}" destId="{A5368895-F4F4-4709-BD0F-5A92BA97124C}" srcOrd="1" destOrd="0" parTransId="{FB0ACBBF-CBC6-4D9E-890A-8ED1A3466AE8}" sibTransId="{6CC7E669-B443-4EA6-ADA1-DEBAB6DCE4BD}"/>
    <dgm:cxn modelId="{FCB690B7-DBC0-4565-A221-D7699C869874}" type="presOf" srcId="{A5368895-F4F4-4709-BD0F-5A92BA97124C}" destId="{68EED749-2F5F-4BFF-AD3F-3F29613A31C6}" srcOrd="0" destOrd="0" presId="urn:microsoft.com/office/officeart/2005/8/layout/pyramid4"/>
    <dgm:cxn modelId="{1D2BAC6F-78FA-4F53-A27E-B835573F23F6}" type="presOf" srcId="{452A52F3-ED84-47AB-B34C-A4EDD5879977}" destId="{8B19E9A5-26AB-4B84-B9C4-3D675F4D468E}" srcOrd="0" destOrd="0" presId="urn:microsoft.com/office/officeart/2005/8/layout/pyramid4"/>
    <dgm:cxn modelId="{1EE125EB-FC55-4EB6-AD07-E9D42F1DECB5}" srcId="{452A52F3-ED84-47AB-B34C-A4EDD5879977}" destId="{1AE04B99-65DB-473D-B3C9-0D1D5D50DBCD}" srcOrd="0" destOrd="0" parTransId="{550FEFBB-3F77-40F5-96EC-6E5D1256F567}" sibTransId="{E9064D3A-4EDC-4CC5-8399-4F10D9BC7046}"/>
    <dgm:cxn modelId="{49FD171B-EE18-41A2-879B-B1D0423D0483}" srcId="{452A52F3-ED84-47AB-B34C-A4EDD5879977}" destId="{F3FD1D30-05DB-4A03-BF49-9A3230C70C8D}" srcOrd="3" destOrd="0" parTransId="{8C79DADC-B9F5-4784-BA10-8B42401A6757}" sibTransId="{D4CC2F9B-6FF9-4994-B146-0A5192DDA81D}"/>
    <dgm:cxn modelId="{0F4C981A-4849-49E3-8CD4-3FF513218AAA}" srcId="{452A52F3-ED84-47AB-B34C-A4EDD5879977}" destId="{6E04FF94-4B01-4DC9-83F2-8D44264AA9BE}" srcOrd="2" destOrd="0" parTransId="{7AE2A6DE-6291-481C-981D-4622D56C2126}" sibTransId="{6D0686AE-46F9-4DE4-8947-89B022095FC2}"/>
    <dgm:cxn modelId="{73EB675E-BA58-4175-8DF2-5A60D2341589}" type="presParOf" srcId="{8B19E9A5-26AB-4B84-B9C4-3D675F4D468E}" destId="{1AFDF0F8-2329-4BAF-8635-43C746D1B6BC}" srcOrd="0" destOrd="0" presId="urn:microsoft.com/office/officeart/2005/8/layout/pyramid4"/>
    <dgm:cxn modelId="{88FA5F67-E2B9-4808-8D71-81D3438EB7CB}" type="presParOf" srcId="{8B19E9A5-26AB-4B84-B9C4-3D675F4D468E}" destId="{68EED749-2F5F-4BFF-AD3F-3F29613A31C6}" srcOrd="1" destOrd="0" presId="urn:microsoft.com/office/officeart/2005/8/layout/pyramid4"/>
    <dgm:cxn modelId="{67724AE3-E8E5-4068-A434-B0124662F8E1}" type="presParOf" srcId="{8B19E9A5-26AB-4B84-B9C4-3D675F4D468E}" destId="{202C7656-8F8A-4C22-90C9-96F0DB340E89}" srcOrd="2" destOrd="0" presId="urn:microsoft.com/office/officeart/2005/8/layout/pyramid4"/>
    <dgm:cxn modelId="{D4567437-F748-463A-A992-1A0CC6460E8C}" type="presParOf" srcId="{8B19E9A5-26AB-4B84-B9C4-3D675F4D468E}" destId="{811E9944-8EBE-4B1A-8190-024EDEA6002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D3D55-670A-4B6C-BE60-FC8CF136BE42}">
      <dsp:nvSpPr>
        <dsp:cNvPr id="0" name=""/>
        <dsp:cNvSpPr/>
      </dsp:nvSpPr>
      <dsp:spPr>
        <a:xfrm>
          <a:off x="4759966" y="1072505"/>
          <a:ext cx="2033289" cy="2033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Customer </a:t>
          </a:r>
          <a:r>
            <a:rPr lang="en-US" sz="3500" b="1" kern="1200" dirty="0"/>
            <a:t>$</a:t>
          </a:r>
          <a:r>
            <a:rPr lang="en-US" sz="3500" kern="1200" dirty="0"/>
            <a:t> to WRS</a:t>
          </a:r>
        </a:p>
      </dsp:txBody>
      <dsp:txXfrm>
        <a:off x="4759966" y="1072505"/>
        <a:ext cx="2033289" cy="2033289"/>
      </dsp:txXfrm>
    </dsp:sp>
    <dsp:sp modelId="{E86E1404-9DA7-4192-9743-EB17A9F44AFC}">
      <dsp:nvSpPr>
        <dsp:cNvPr id="0" name=""/>
        <dsp:cNvSpPr/>
      </dsp:nvSpPr>
      <dsp:spPr>
        <a:xfrm>
          <a:off x="2023456" y="-2193"/>
          <a:ext cx="4182687" cy="4182687"/>
        </a:xfrm>
        <a:prstGeom prst="circularArrow">
          <a:avLst>
            <a:gd name="adj1" fmla="val 9479"/>
            <a:gd name="adj2" fmla="val 684641"/>
            <a:gd name="adj3" fmla="val 7852307"/>
            <a:gd name="adj4" fmla="val 2263053"/>
            <a:gd name="adj5" fmla="val 11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95E1F-40A5-462B-B08F-A0B734BA323C}">
      <dsp:nvSpPr>
        <dsp:cNvPr id="0" name=""/>
        <dsp:cNvSpPr/>
      </dsp:nvSpPr>
      <dsp:spPr>
        <a:xfrm>
          <a:off x="1436344" y="1072505"/>
          <a:ext cx="2033289" cy="2033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WRS Provides </a:t>
          </a:r>
          <a:r>
            <a:rPr lang="en-US" sz="3500" b="1" kern="1200" dirty="0"/>
            <a:t>Value</a:t>
          </a:r>
          <a:r>
            <a:rPr lang="en-US" sz="3500" kern="1200" dirty="0"/>
            <a:t> to Customer</a:t>
          </a:r>
        </a:p>
      </dsp:txBody>
      <dsp:txXfrm>
        <a:off x="1436344" y="1072505"/>
        <a:ext cx="2033289" cy="2033289"/>
      </dsp:txXfrm>
    </dsp:sp>
    <dsp:sp modelId="{862665D4-0D90-4A8B-9DBE-6E882AFB4D62}">
      <dsp:nvSpPr>
        <dsp:cNvPr id="0" name=""/>
        <dsp:cNvSpPr/>
      </dsp:nvSpPr>
      <dsp:spPr>
        <a:xfrm>
          <a:off x="2023456" y="-2193"/>
          <a:ext cx="4182687" cy="4182687"/>
        </a:xfrm>
        <a:prstGeom prst="circularArrow">
          <a:avLst>
            <a:gd name="adj1" fmla="val 9479"/>
            <a:gd name="adj2" fmla="val 684641"/>
            <a:gd name="adj3" fmla="val 18652307"/>
            <a:gd name="adj4" fmla="val 13063053"/>
            <a:gd name="adj5" fmla="val 11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DF0F8-2329-4BAF-8635-43C746D1B6BC}">
      <dsp:nvSpPr>
        <dsp:cNvPr id="0" name=""/>
        <dsp:cNvSpPr/>
      </dsp:nvSpPr>
      <dsp:spPr>
        <a:xfrm>
          <a:off x="3070225" y="0"/>
          <a:ext cx="2089150" cy="20891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People</a:t>
          </a:r>
          <a:endParaRPr lang="en-US" sz="1100" kern="1200" dirty="0"/>
        </a:p>
      </dsp:txBody>
      <dsp:txXfrm>
        <a:off x="3592513" y="1044575"/>
        <a:ext cx="1044575" cy="1044575"/>
      </dsp:txXfrm>
    </dsp:sp>
    <dsp:sp modelId="{68EED749-2F5F-4BFF-AD3F-3F29613A31C6}">
      <dsp:nvSpPr>
        <dsp:cNvPr id="0" name=""/>
        <dsp:cNvSpPr/>
      </dsp:nvSpPr>
      <dsp:spPr>
        <a:xfrm>
          <a:off x="2025650" y="2089150"/>
          <a:ext cx="2089150" cy="20891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Processes</a:t>
          </a:r>
          <a:endParaRPr lang="en-US" sz="1100" kern="1200" dirty="0"/>
        </a:p>
      </dsp:txBody>
      <dsp:txXfrm>
        <a:off x="2547938" y="3133725"/>
        <a:ext cx="1044575" cy="1044575"/>
      </dsp:txXfrm>
    </dsp:sp>
    <dsp:sp modelId="{202C7656-8F8A-4C22-90C9-96F0DB340E89}">
      <dsp:nvSpPr>
        <dsp:cNvPr id="0" name=""/>
        <dsp:cNvSpPr/>
      </dsp:nvSpPr>
      <dsp:spPr>
        <a:xfrm rot="10800000">
          <a:off x="3070225" y="2089150"/>
          <a:ext cx="2089150" cy="20891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Value or Goal</a:t>
          </a:r>
          <a:endParaRPr lang="en-US" sz="1100" kern="1200" dirty="0"/>
        </a:p>
      </dsp:txBody>
      <dsp:txXfrm rot="10800000">
        <a:off x="3592512" y="2089150"/>
        <a:ext cx="1044575" cy="1044575"/>
      </dsp:txXfrm>
    </dsp:sp>
    <dsp:sp modelId="{811E9944-8EBE-4B1A-8190-024EDEA6002D}">
      <dsp:nvSpPr>
        <dsp:cNvPr id="0" name=""/>
        <dsp:cNvSpPr/>
      </dsp:nvSpPr>
      <dsp:spPr>
        <a:xfrm>
          <a:off x="4114800" y="2089150"/>
          <a:ext cx="2089150" cy="20891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Tools/Software</a:t>
          </a:r>
          <a:endParaRPr lang="en-US" sz="1100" kern="1200" dirty="0"/>
        </a:p>
      </dsp:txBody>
      <dsp:txXfrm>
        <a:off x="4637088" y="3133725"/>
        <a:ext cx="1044575" cy="1044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5AC6A02-4BD6-4AC8-8308-EF5053656E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0D6AD3-0721-47B1-81CE-5D8DD5187D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2E4A98-2F0A-4B4D-B0FA-595888C27EB6}" type="datetimeFigureOut">
              <a:rPr lang="en-US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245DEA-7710-4DED-A669-83079C1D47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0EAB23-D1DF-4645-B62F-768839C41C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1319C31-7791-4F15-AECD-0DD1CB89CA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3216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6BCCDC9-EA60-4B43-8CD0-B9CAE22B11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7509C3-E814-4562-9682-09CF183DFC0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B70EEF-F222-453C-955C-ECE5AF6B89A5}" type="datetimeFigureOut">
              <a:rPr lang="en-US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650ECC0E-563A-480F-A458-DE281D3A8B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76F02BBB-778E-44B1-A80F-A9C028C37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46EE5B-643C-4839-AE3D-6C7AC83452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A28BF1-504B-4E51-AD65-6822B08F5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B8DD885-31B1-41CC-AE2A-4044D1E5A8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4866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Mismatch happens when they</a:t>
            </a:r>
            <a:r>
              <a:rPr lang="en-US" baseline="0" dirty="0"/>
              <a:t> don’t achieve the expected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DD885-31B1-41CC-AE2A-4044D1E5A8D1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048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Mismatch happens when they</a:t>
            </a:r>
            <a:r>
              <a:rPr lang="en-US" baseline="0" dirty="0"/>
              <a:t> don’t achieve the expected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DD885-31B1-41CC-AE2A-4044D1E5A8D1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048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Intro 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51">
            <a:extLst>
              <a:ext uri="{FF2B5EF4-FFF2-40B4-BE49-F238E27FC236}">
                <a16:creationId xmlns:a16="http://schemas.microsoft.com/office/drawing/2014/main" xmlns="" id="{65D00D0C-ED1D-4C42-B517-40B57AF9E86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64638" cy="788988"/>
            <a:chOff x="24511" y="1982"/>
            <a:chExt cx="10034419" cy="860632"/>
          </a:xfrm>
        </p:grpSpPr>
        <p:sp>
          <p:nvSpPr>
            <p:cNvPr id="5" name="Shape 52">
              <a:extLst>
                <a:ext uri="{FF2B5EF4-FFF2-40B4-BE49-F238E27FC236}">
                  <a16:creationId xmlns:a16="http://schemas.microsoft.com/office/drawing/2014/main" xmlns="" id="{E54D052A-B99F-4C2D-8EA9-99633CDD08C2}"/>
                </a:ext>
              </a:extLst>
            </p:cNvPr>
            <p:cNvSpPr/>
            <p:nvPr/>
          </p:nvSpPr>
          <p:spPr>
            <a:xfrm>
              <a:off x="24511" y="3714"/>
              <a:ext cx="10034419" cy="858900"/>
            </a:xfrm>
            <a:prstGeom prst="rect">
              <a:avLst/>
            </a:prstGeom>
            <a:gradFill>
              <a:gsLst>
                <a:gs pos="0">
                  <a:srgbClr val="00529C"/>
                </a:gs>
                <a:gs pos="63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279399" dist="38100" dir="5400000">
                <a:srgbClr val="000000">
                  <a:alpha val="17647"/>
                </a:srgbClr>
              </a:outerShdw>
            </a:effectLst>
          </p:spPr>
          <p:txBody>
            <a:bodyPr lIns="91425" tIns="45700" rIns="91425" bIns="45700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  <a:defRPr/>
              </a:pPr>
              <a:r>
                <a:rPr lang="en-US" sz="2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6" name="Shape 53">
              <a:extLst>
                <a:ext uri="{FF2B5EF4-FFF2-40B4-BE49-F238E27FC236}">
                  <a16:creationId xmlns:a16="http://schemas.microsoft.com/office/drawing/2014/main" xmlns="" id="{B10B10E6-B5C2-46CF-A92F-30BF9B2E3460}"/>
                </a:ext>
              </a:extLst>
            </p:cNvPr>
            <p:cNvSpPr/>
            <p:nvPr/>
          </p:nvSpPr>
          <p:spPr>
            <a:xfrm>
              <a:off x="4449876" y="1982"/>
              <a:ext cx="5609054" cy="356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960" y="20571"/>
                    <a:pt x="46720" y="107495"/>
                    <a:pt x="66720" y="113747"/>
                  </a:cubicBezTo>
                  <a:cubicBezTo>
                    <a:pt x="86720" y="120000"/>
                    <a:pt x="111120" y="56268"/>
                    <a:pt x="120000" y="37512"/>
                  </a:cubicBezTo>
                  <a:lnTo>
                    <a:pt x="120000" y="12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6C21B">
                    <a:alpha val="0"/>
                  </a:srgbClr>
                </a:gs>
                <a:gs pos="100000">
                  <a:srgbClr val="66C21B"/>
                </a:gs>
              </a:gsLst>
              <a:lin ang="5400012" scaled="0"/>
            </a:gradFill>
            <a:ln>
              <a:noFill/>
            </a:ln>
            <a:effectLst>
              <a:outerShdw blurRad="50799" dist="38100" dir="2700000">
                <a:srgbClr val="7F7F7F">
                  <a:alpha val="65490"/>
                </a:srgbClr>
              </a:outerShdw>
            </a:effectLst>
          </p:spPr>
          <p:txBody>
            <a:bodyPr lIns="91425" tIns="45700" rIns="91425" bIns="45700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" name="Shape 54">
              <a:extLst>
                <a:ext uri="{FF2B5EF4-FFF2-40B4-BE49-F238E27FC236}">
                  <a16:creationId xmlns:a16="http://schemas.microsoft.com/office/drawing/2014/main" xmlns="" id="{68138E6F-5150-44EA-88D1-59DDB3C9F3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11" y="10641"/>
              <a:ext cx="10027466" cy="664955"/>
              <a:chOff x="49661" y="161349"/>
              <a:chExt cx="9151653" cy="511425"/>
            </a:xfrm>
          </p:grpSpPr>
          <p:sp>
            <p:nvSpPr>
              <p:cNvPr id="8" name="Shape 55">
                <a:extLst>
                  <a:ext uri="{FF2B5EF4-FFF2-40B4-BE49-F238E27FC236}">
                    <a16:creationId xmlns:a16="http://schemas.microsoft.com/office/drawing/2014/main" xmlns="" id="{16A5FFAD-E2D3-491C-B999-803DD2479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61" y="161349"/>
                <a:ext cx="9138962" cy="511425"/>
              </a:xfrm>
              <a:custGeom>
                <a:avLst/>
                <a:gdLst>
                  <a:gd name="T0" fmla="*/ 0 w 120000"/>
                  <a:gd name="T1" fmla="*/ 102857 h 120000"/>
                  <a:gd name="T2" fmla="*/ 34089 w 120000"/>
                  <a:gd name="T3" fmla="*/ 32037 h 120000"/>
                  <a:gd name="T4" fmla="*/ 85785 w 120000"/>
                  <a:gd name="T5" fmla="*/ 114660 h 120000"/>
                  <a:gd name="T6" fmla="*/ 120000 w 120000"/>
                  <a:gd name="T7" fmla="*/ 0 h 120000"/>
                  <a:gd name="T8" fmla="*/ 0 w 120000"/>
                  <a:gd name="T9" fmla="*/ 0 h 120000"/>
                  <a:gd name="T10" fmla="*/ 120000 w 120000"/>
                  <a:gd name="T11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120000" h="120000" extrusionOk="0">
                    <a:moveTo>
                      <a:pt x="0" y="102857"/>
                    </a:moveTo>
                    <a:cubicBezTo>
                      <a:pt x="5681" y="90913"/>
                      <a:pt x="19791" y="30070"/>
                      <a:pt x="34089" y="32037"/>
                    </a:cubicBezTo>
                    <a:cubicBezTo>
                      <a:pt x="48387" y="34004"/>
                      <a:pt x="71467" y="120000"/>
                      <a:pt x="85785" y="114660"/>
                    </a:cubicBezTo>
                    <a:cubicBezTo>
                      <a:pt x="100104" y="109320"/>
                      <a:pt x="112882" y="23887"/>
                      <a:pt x="120000" y="0"/>
                    </a:cubicBezTo>
                  </a:path>
                </a:pathLst>
              </a:custGeom>
              <a:noFill/>
              <a:ln w="9525" cap="flat" cmpd="sng">
                <a:solidFill>
                  <a:srgbClr val="66C21B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/>
              <a:lstStyle/>
              <a:p>
                <a:endParaRPr lang="en-US" dirty="0"/>
              </a:p>
            </p:txBody>
          </p:sp>
          <p:sp>
            <p:nvSpPr>
              <p:cNvPr id="9" name="Shape 56">
                <a:extLst>
                  <a:ext uri="{FF2B5EF4-FFF2-40B4-BE49-F238E27FC236}">
                    <a16:creationId xmlns:a16="http://schemas.microsoft.com/office/drawing/2014/main" xmlns="" id="{9BDFB938-2151-4015-B1D5-7DE236261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61" y="358461"/>
                <a:ext cx="9151653" cy="314313"/>
              </a:xfrm>
              <a:custGeom>
                <a:avLst/>
                <a:gdLst>
                  <a:gd name="T0" fmla="*/ 0 w 120000"/>
                  <a:gd name="T1" fmla="*/ 102857 h 120000"/>
                  <a:gd name="T2" fmla="*/ 34089 w 120000"/>
                  <a:gd name="T3" fmla="*/ 32037 h 120000"/>
                  <a:gd name="T4" fmla="*/ 85785 w 120000"/>
                  <a:gd name="T5" fmla="*/ 114660 h 120000"/>
                  <a:gd name="T6" fmla="*/ 120000 w 120000"/>
                  <a:gd name="T7" fmla="*/ 0 h 120000"/>
                  <a:gd name="T8" fmla="*/ 0 w 120000"/>
                  <a:gd name="T9" fmla="*/ 0 h 120000"/>
                  <a:gd name="T10" fmla="*/ 120000 w 120000"/>
                  <a:gd name="T11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120000" h="120000" extrusionOk="0">
                    <a:moveTo>
                      <a:pt x="0" y="102857"/>
                    </a:moveTo>
                    <a:cubicBezTo>
                      <a:pt x="5681" y="90913"/>
                      <a:pt x="19791" y="30070"/>
                      <a:pt x="34089" y="32037"/>
                    </a:cubicBezTo>
                    <a:cubicBezTo>
                      <a:pt x="48387" y="34004"/>
                      <a:pt x="71467" y="120000"/>
                      <a:pt x="85785" y="114660"/>
                    </a:cubicBezTo>
                    <a:cubicBezTo>
                      <a:pt x="100104" y="109320"/>
                      <a:pt x="112882" y="23887"/>
                      <a:pt x="120000" y="0"/>
                    </a:cubicBezTo>
                  </a:path>
                </a:pathLst>
              </a:custGeom>
              <a:noFill/>
              <a:ln w="9525" cap="flat" cmpd="sng">
                <a:solidFill>
                  <a:srgbClr val="66C21B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/>
              <a:lstStyle/>
              <a:p>
                <a:endParaRPr lang="en-US" dirty="0"/>
              </a:p>
            </p:txBody>
          </p:sp>
        </p:grp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397760"/>
            <a:ext cx="7772400" cy="103310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Helvetica Neue"/>
              <a:buNone/>
              <a:defRPr sz="4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29E"/>
              </a:buClr>
              <a:buFont typeface="Helvetica Neue"/>
              <a:buNone/>
              <a:defRPr sz="4400" b="0" i="0" u="none" strike="noStrike" cap="none">
                <a:solidFill>
                  <a:srgbClr val="105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29E"/>
              </a:buClr>
              <a:buFont typeface="Helvetica Neue"/>
              <a:buNone/>
              <a:defRPr sz="4400" b="0" i="0" u="none" strike="noStrike" cap="none">
                <a:solidFill>
                  <a:srgbClr val="105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29E"/>
              </a:buClr>
              <a:buFont typeface="Helvetica Neue"/>
              <a:buNone/>
              <a:defRPr sz="4400" b="0" i="0" u="none" strike="noStrike" cap="none">
                <a:solidFill>
                  <a:srgbClr val="105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29E"/>
              </a:buClr>
              <a:buFont typeface="Helvetica Neue"/>
              <a:buNone/>
              <a:defRPr sz="4400" b="0" i="0" u="none" strike="noStrike" cap="none">
                <a:solidFill>
                  <a:srgbClr val="105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29E"/>
              </a:buClr>
              <a:buFont typeface="Helvetica Neue"/>
              <a:buNone/>
              <a:defRPr sz="4400" b="0" i="0" u="none" strike="noStrike" cap="none">
                <a:solidFill>
                  <a:srgbClr val="105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29E"/>
              </a:buClr>
              <a:buFont typeface="Helvetica Neue"/>
              <a:buNone/>
              <a:defRPr sz="4400" b="0" i="0" u="none" strike="noStrike" cap="none">
                <a:solidFill>
                  <a:srgbClr val="105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29E"/>
              </a:buClr>
              <a:buFont typeface="Helvetica Neue"/>
              <a:buNone/>
              <a:defRPr sz="4400" b="0" i="0" u="none" strike="noStrike" cap="none">
                <a:solidFill>
                  <a:srgbClr val="105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29E"/>
              </a:buClr>
              <a:buFont typeface="Helvetica Neue"/>
              <a:buNone/>
              <a:defRPr sz="4400" b="0" i="0" u="none" strike="noStrike" cap="none">
                <a:solidFill>
                  <a:srgbClr val="105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 hasCustomPrompt="1"/>
          </p:nvPr>
        </p:nvSpPr>
        <p:spPr>
          <a:xfrm>
            <a:off x="1600200" y="3602037"/>
            <a:ext cx="6858000" cy="50260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29E"/>
              </a:buClr>
              <a:buFont typeface="Helvetica Neue"/>
              <a:buNone/>
              <a:defRPr sz="2000" b="0" i="0" u="none" strike="noStrike" cap="none">
                <a:solidFill>
                  <a:srgbClr val="00529E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hape 59">
            <a:extLst>
              <a:ext uri="{FF2B5EF4-FFF2-40B4-BE49-F238E27FC236}">
                <a16:creationId xmlns:a16="http://schemas.microsoft.com/office/drawing/2014/main" xmlns="" id="{67ACD232-1A0D-4B94-8687-CBE15E444B13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134350" y="6300788"/>
            <a:ext cx="381000" cy="200025"/>
          </a:xfrm>
          <a:prstGeom prst="rect">
            <a:avLst/>
          </a:prstGeom>
          <a:noFill/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3689C4B8-D558-46EF-A5C2-CA2A2AD916B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Shape 60">
            <a:extLst>
              <a:ext uri="{FF2B5EF4-FFF2-40B4-BE49-F238E27FC236}">
                <a16:creationId xmlns:a16="http://schemas.microsoft.com/office/drawing/2014/main" xmlns="" id="{99B32DB9-F7A9-40F8-88D0-2ABA773706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978400" y="6297613"/>
            <a:ext cx="3086100" cy="204787"/>
          </a:xfrm>
          <a:prstGeom prst="rect">
            <a:avLst/>
          </a:prstGeom>
        </p:spPr>
        <p:txBody>
          <a:bodyPr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Helvetica Neue Light"/>
              <a:buNone/>
              <a:defRPr sz="10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192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65299"/>
            <a:ext cx="8229600" cy="4178301"/>
          </a:xfrm>
        </p:spPr>
        <p:txBody>
          <a:bodyPr tIns="91440" rIns="274320"/>
          <a:lstStyle>
            <a:lvl1pPr marL="342900" indent="-342900">
              <a:defRPr lang="en-US" sz="2400" kern="1200" dirty="0" smtClean="0">
                <a:solidFill>
                  <a:srgbClr val="00529C"/>
                </a:solidFill>
                <a:latin typeface="Arial"/>
                <a:ea typeface="+mn-ea"/>
                <a:cs typeface="Arial"/>
              </a:defRPr>
            </a:lvl1pPr>
            <a:lvl2pPr>
              <a:defRPr lang="en-US" sz="1800" kern="1200" dirty="0" smtClean="0">
                <a:solidFill>
                  <a:srgbClr val="4588B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6C21B"/>
              </a:buClr>
              <a:buFont typeface="Lucida Grande"/>
              <a:buChar char="▸"/>
              <a:defRPr lang="en-US" sz="1600" kern="1200" dirty="0" smtClean="0">
                <a:solidFill>
                  <a:srgbClr val="3F3F3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6C21B"/>
              </a:buClr>
              <a:buFont typeface="Lucida Grande"/>
              <a:buChar char="▸"/>
              <a:defRPr lang="en-US" sz="1400" kern="1200" dirty="0" smtClean="0">
                <a:solidFill>
                  <a:srgbClr val="3F3F3F"/>
                </a:solidFill>
                <a:latin typeface="Arial"/>
                <a:ea typeface="+mn-ea"/>
                <a:cs typeface="Arial"/>
              </a:defRPr>
            </a:lvl4pPr>
            <a:lvl5pPr>
              <a:defRPr sz="1400"/>
            </a:lvl5pPr>
          </a:lstStyle>
          <a:p>
            <a:pPr marL="342900" lvl="0" indent="-3429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Lucida Grande"/>
              <a:buChar char="▸"/>
            </a:pPr>
            <a:r>
              <a:rPr lang="en-US" sz="2000" dirty="0"/>
              <a:t>Arial </a:t>
            </a:r>
            <a:r>
              <a:rPr lang="en-US" sz="2000" dirty="0" err="1"/>
              <a:t>rgb</a:t>
            </a:r>
            <a:r>
              <a:rPr lang="en-US" sz="2000" dirty="0"/>
              <a:t> (0 82 156)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988"/>
            <a:ext cx="8229600" cy="644841"/>
          </a:xfrm>
        </p:spPr>
        <p:txBody>
          <a:bodyPr anchor="b"/>
          <a:lstStyle>
            <a:lvl1pPr>
              <a:defRPr sz="2800">
                <a:ln w="28575" cmpd="sng">
                  <a:noFill/>
                </a:ln>
                <a:solidFill>
                  <a:srgbClr val="00529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3038"/>
            <a:ext cx="8229600" cy="1588"/>
          </a:xfrm>
          <a:prstGeom prst="line">
            <a:avLst/>
          </a:prstGeom>
          <a:ln w="19050" cap="flat" cmpd="sng" algn="ctr">
            <a:solidFill>
              <a:srgbClr val="54B21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Shape 18">
            <a:extLst>
              <a:ext uri="{FF2B5EF4-FFF2-40B4-BE49-F238E27FC236}">
                <a16:creationId xmlns:a16="http://schemas.microsoft.com/office/drawing/2014/main" xmlns="" id="{391CAC17-5DF7-471C-85A4-D4415E19EC6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64638" cy="788988"/>
            <a:chOff x="24511" y="1982"/>
            <a:chExt cx="10034419" cy="860632"/>
          </a:xfrm>
        </p:grpSpPr>
        <p:sp>
          <p:nvSpPr>
            <p:cNvPr id="9" name="Shape 19">
              <a:extLst>
                <a:ext uri="{FF2B5EF4-FFF2-40B4-BE49-F238E27FC236}">
                  <a16:creationId xmlns:a16="http://schemas.microsoft.com/office/drawing/2014/main" xmlns="" id="{5AFA2731-1194-4F4F-B961-835358A30726}"/>
                </a:ext>
              </a:extLst>
            </p:cNvPr>
            <p:cNvSpPr/>
            <p:nvPr/>
          </p:nvSpPr>
          <p:spPr>
            <a:xfrm>
              <a:off x="24511" y="3714"/>
              <a:ext cx="10034419" cy="858900"/>
            </a:xfrm>
            <a:prstGeom prst="rect">
              <a:avLst/>
            </a:prstGeom>
            <a:gradFill>
              <a:gsLst>
                <a:gs pos="0">
                  <a:srgbClr val="00529C"/>
                </a:gs>
                <a:gs pos="63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279399" dist="38100" dir="5400000">
                <a:srgbClr val="000000">
                  <a:alpha val="17647"/>
                </a:srgbClr>
              </a:outerShdw>
            </a:effectLst>
          </p:spPr>
          <p:txBody>
            <a:bodyPr lIns="91425" tIns="45700" rIns="91425" bIns="45700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  <a:defRPr/>
              </a:pPr>
              <a:r>
                <a:rPr lang="en-US" sz="2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10" name="Shape 20">
              <a:extLst>
                <a:ext uri="{FF2B5EF4-FFF2-40B4-BE49-F238E27FC236}">
                  <a16:creationId xmlns:a16="http://schemas.microsoft.com/office/drawing/2014/main" xmlns="" id="{9F0E05B6-BF85-4A64-9510-676FECD4AFC0}"/>
                </a:ext>
              </a:extLst>
            </p:cNvPr>
            <p:cNvSpPr/>
            <p:nvPr/>
          </p:nvSpPr>
          <p:spPr>
            <a:xfrm>
              <a:off x="4449876" y="1982"/>
              <a:ext cx="5609054" cy="356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960" y="20571"/>
                    <a:pt x="46720" y="107495"/>
                    <a:pt x="66720" y="113747"/>
                  </a:cubicBezTo>
                  <a:cubicBezTo>
                    <a:pt x="86720" y="120000"/>
                    <a:pt x="111120" y="56268"/>
                    <a:pt x="120000" y="37512"/>
                  </a:cubicBezTo>
                  <a:lnTo>
                    <a:pt x="120000" y="12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6C21B">
                    <a:alpha val="0"/>
                  </a:srgbClr>
                </a:gs>
                <a:gs pos="100000">
                  <a:srgbClr val="66C21B"/>
                </a:gs>
              </a:gsLst>
              <a:lin ang="5400012" scaled="0"/>
            </a:gradFill>
            <a:ln>
              <a:noFill/>
            </a:ln>
            <a:effectLst>
              <a:outerShdw blurRad="50799" dist="38100" dir="2700000">
                <a:srgbClr val="7F7F7F">
                  <a:alpha val="65490"/>
                </a:srgbClr>
              </a:outerShdw>
            </a:effectLst>
          </p:spPr>
          <p:txBody>
            <a:bodyPr lIns="91425" tIns="45700" rIns="91425" bIns="45700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Shape 21">
              <a:extLst>
                <a:ext uri="{FF2B5EF4-FFF2-40B4-BE49-F238E27FC236}">
                  <a16:creationId xmlns:a16="http://schemas.microsoft.com/office/drawing/2014/main" xmlns="" id="{11C0157D-A553-4131-B433-1DF9D34BB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11" y="10641"/>
              <a:ext cx="10027466" cy="664955"/>
              <a:chOff x="49661" y="161349"/>
              <a:chExt cx="9151653" cy="511425"/>
            </a:xfrm>
          </p:grpSpPr>
          <p:sp>
            <p:nvSpPr>
              <p:cNvPr id="12" name="Shape 22">
                <a:extLst>
                  <a:ext uri="{FF2B5EF4-FFF2-40B4-BE49-F238E27FC236}">
                    <a16:creationId xmlns:a16="http://schemas.microsoft.com/office/drawing/2014/main" xmlns="" id="{4D0D406D-E026-492B-842A-ABB6DDD50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61" y="161349"/>
                <a:ext cx="9138962" cy="511425"/>
              </a:xfrm>
              <a:custGeom>
                <a:avLst/>
                <a:gdLst>
                  <a:gd name="T0" fmla="*/ 0 w 120000"/>
                  <a:gd name="T1" fmla="*/ 102857 h 120000"/>
                  <a:gd name="T2" fmla="*/ 34089 w 120000"/>
                  <a:gd name="T3" fmla="*/ 32037 h 120000"/>
                  <a:gd name="T4" fmla="*/ 85785 w 120000"/>
                  <a:gd name="T5" fmla="*/ 114660 h 120000"/>
                  <a:gd name="T6" fmla="*/ 120000 w 120000"/>
                  <a:gd name="T7" fmla="*/ 0 h 120000"/>
                  <a:gd name="T8" fmla="*/ 0 w 120000"/>
                  <a:gd name="T9" fmla="*/ 0 h 120000"/>
                  <a:gd name="T10" fmla="*/ 120000 w 120000"/>
                  <a:gd name="T11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120000" h="120000" extrusionOk="0">
                    <a:moveTo>
                      <a:pt x="0" y="102857"/>
                    </a:moveTo>
                    <a:cubicBezTo>
                      <a:pt x="5681" y="90913"/>
                      <a:pt x="19791" y="30070"/>
                      <a:pt x="34089" y="32037"/>
                    </a:cubicBezTo>
                    <a:cubicBezTo>
                      <a:pt x="48387" y="34004"/>
                      <a:pt x="71467" y="120000"/>
                      <a:pt x="85785" y="114660"/>
                    </a:cubicBezTo>
                    <a:cubicBezTo>
                      <a:pt x="100104" y="109320"/>
                      <a:pt x="112882" y="23887"/>
                      <a:pt x="120000" y="0"/>
                    </a:cubicBezTo>
                  </a:path>
                </a:pathLst>
              </a:custGeom>
              <a:noFill/>
              <a:ln w="9525" cap="flat" cmpd="sng">
                <a:solidFill>
                  <a:srgbClr val="66C21B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/>
              <a:lstStyle/>
              <a:p>
                <a:endParaRPr lang="en-US" dirty="0"/>
              </a:p>
            </p:txBody>
          </p:sp>
          <p:sp>
            <p:nvSpPr>
              <p:cNvPr id="13" name="Shape 23">
                <a:extLst>
                  <a:ext uri="{FF2B5EF4-FFF2-40B4-BE49-F238E27FC236}">
                    <a16:creationId xmlns:a16="http://schemas.microsoft.com/office/drawing/2014/main" xmlns="" id="{008A778F-2779-4501-BA30-1C625F978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61" y="358461"/>
                <a:ext cx="9151653" cy="314313"/>
              </a:xfrm>
              <a:custGeom>
                <a:avLst/>
                <a:gdLst>
                  <a:gd name="T0" fmla="*/ 0 w 120000"/>
                  <a:gd name="T1" fmla="*/ 102857 h 120000"/>
                  <a:gd name="T2" fmla="*/ 34089 w 120000"/>
                  <a:gd name="T3" fmla="*/ 32037 h 120000"/>
                  <a:gd name="T4" fmla="*/ 85785 w 120000"/>
                  <a:gd name="T5" fmla="*/ 114660 h 120000"/>
                  <a:gd name="T6" fmla="*/ 120000 w 120000"/>
                  <a:gd name="T7" fmla="*/ 0 h 120000"/>
                  <a:gd name="T8" fmla="*/ 0 w 120000"/>
                  <a:gd name="T9" fmla="*/ 0 h 120000"/>
                  <a:gd name="T10" fmla="*/ 120000 w 120000"/>
                  <a:gd name="T11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120000" h="120000" extrusionOk="0">
                    <a:moveTo>
                      <a:pt x="0" y="102857"/>
                    </a:moveTo>
                    <a:cubicBezTo>
                      <a:pt x="5681" y="90913"/>
                      <a:pt x="19791" y="30070"/>
                      <a:pt x="34089" y="32037"/>
                    </a:cubicBezTo>
                    <a:cubicBezTo>
                      <a:pt x="48387" y="34004"/>
                      <a:pt x="71467" y="120000"/>
                      <a:pt x="85785" y="114660"/>
                    </a:cubicBezTo>
                    <a:cubicBezTo>
                      <a:pt x="100104" y="109320"/>
                      <a:pt x="112882" y="23887"/>
                      <a:pt x="120000" y="0"/>
                    </a:cubicBezTo>
                  </a:path>
                </a:pathLst>
              </a:custGeom>
              <a:noFill/>
              <a:ln w="9525" cap="flat" cmpd="sng">
                <a:solidFill>
                  <a:srgbClr val="66C21B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/>
              <a:lstStyle/>
              <a:p>
                <a:endParaRPr lang="en-US" dirty="0"/>
              </a:p>
            </p:txBody>
          </p:sp>
        </p:grpSp>
      </p:grpSp>
      <p:sp>
        <p:nvSpPr>
          <p:cNvPr id="14" name="Shape 42">
            <a:extLst>
              <a:ext uri="{FF2B5EF4-FFF2-40B4-BE49-F238E27FC236}">
                <a16:creationId xmlns:a16="http://schemas.microsoft.com/office/drawing/2014/main" xmlns="" id="{01A4C178-98A3-4390-9FDA-12BA4A7339B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134350" y="6300788"/>
            <a:ext cx="381000" cy="200025"/>
          </a:xfrm>
          <a:prstGeom prst="rect">
            <a:avLst/>
          </a:prstGeom>
          <a:noFill/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D532EF-5B2D-46CB-B1EC-89591B0CCC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5" name="Shape 43">
            <a:extLst>
              <a:ext uri="{FF2B5EF4-FFF2-40B4-BE49-F238E27FC236}">
                <a16:creationId xmlns:a16="http://schemas.microsoft.com/office/drawing/2014/main" xmlns="" id="{8D98D660-8B99-4184-8D73-AB9F8D8194F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978400" y="6297613"/>
            <a:ext cx="3086100" cy="204787"/>
          </a:xfrm>
          <a:prstGeom prst="rect">
            <a:avLst/>
          </a:prstGeom>
        </p:spPr>
        <p:txBody>
          <a:bodyPr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Helvetica Neue Light"/>
              <a:buNone/>
              <a:defRPr sz="10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923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harts No Action - icon with titl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hape 127">
            <a:extLst>
              <a:ext uri="{FF2B5EF4-FFF2-40B4-BE49-F238E27FC236}">
                <a16:creationId xmlns:a16="http://schemas.microsoft.com/office/drawing/2014/main" xmlns="" id="{331017ED-C792-4414-83B2-B690AC5A02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64638" cy="788988"/>
            <a:chOff x="24511" y="1982"/>
            <a:chExt cx="10034419" cy="860632"/>
          </a:xfrm>
        </p:grpSpPr>
        <p:sp>
          <p:nvSpPr>
            <p:cNvPr id="8" name="Shape 128">
              <a:extLst>
                <a:ext uri="{FF2B5EF4-FFF2-40B4-BE49-F238E27FC236}">
                  <a16:creationId xmlns:a16="http://schemas.microsoft.com/office/drawing/2014/main" xmlns="" id="{F36C04A4-4F0B-450E-8115-5BD6F8668BA2}"/>
                </a:ext>
              </a:extLst>
            </p:cNvPr>
            <p:cNvSpPr/>
            <p:nvPr/>
          </p:nvSpPr>
          <p:spPr>
            <a:xfrm>
              <a:off x="24511" y="3714"/>
              <a:ext cx="10034419" cy="858900"/>
            </a:xfrm>
            <a:prstGeom prst="rect">
              <a:avLst/>
            </a:prstGeom>
            <a:gradFill>
              <a:gsLst>
                <a:gs pos="0">
                  <a:srgbClr val="00529C"/>
                </a:gs>
                <a:gs pos="63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279399" dist="38100" dir="5400000">
                <a:srgbClr val="000000">
                  <a:alpha val="17647"/>
                </a:srgbClr>
              </a:outerShdw>
            </a:effectLst>
          </p:spPr>
          <p:txBody>
            <a:bodyPr lIns="91425" tIns="45700" rIns="91425" bIns="45700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  <a:defRPr/>
              </a:pPr>
              <a:r>
                <a:rPr lang="en-US" sz="2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9" name="Shape 129">
              <a:extLst>
                <a:ext uri="{FF2B5EF4-FFF2-40B4-BE49-F238E27FC236}">
                  <a16:creationId xmlns:a16="http://schemas.microsoft.com/office/drawing/2014/main" xmlns="" id="{6327E540-B8A0-4E06-9A6C-FADC84035094}"/>
                </a:ext>
              </a:extLst>
            </p:cNvPr>
            <p:cNvSpPr/>
            <p:nvPr/>
          </p:nvSpPr>
          <p:spPr>
            <a:xfrm>
              <a:off x="4449876" y="1982"/>
              <a:ext cx="5609054" cy="356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960" y="20571"/>
                    <a:pt x="46720" y="107495"/>
                    <a:pt x="66720" y="113747"/>
                  </a:cubicBezTo>
                  <a:cubicBezTo>
                    <a:pt x="86720" y="120000"/>
                    <a:pt x="111120" y="56268"/>
                    <a:pt x="120000" y="37512"/>
                  </a:cubicBezTo>
                  <a:lnTo>
                    <a:pt x="120000" y="12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6C21B">
                    <a:alpha val="0"/>
                  </a:srgbClr>
                </a:gs>
                <a:gs pos="100000">
                  <a:srgbClr val="66C21B"/>
                </a:gs>
              </a:gsLst>
              <a:lin ang="5400012" scaled="0"/>
            </a:gradFill>
            <a:ln>
              <a:noFill/>
            </a:ln>
            <a:effectLst>
              <a:outerShdw blurRad="50799" dist="38100" dir="2700000">
                <a:srgbClr val="7F7F7F">
                  <a:alpha val="65490"/>
                </a:srgbClr>
              </a:outerShdw>
            </a:effectLst>
          </p:spPr>
          <p:txBody>
            <a:bodyPr lIns="91425" tIns="45700" rIns="91425" bIns="45700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Shape 130">
              <a:extLst>
                <a:ext uri="{FF2B5EF4-FFF2-40B4-BE49-F238E27FC236}">
                  <a16:creationId xmlns:a16="http://schemas.microsoft.com/office/drawing/2014/main" xmlns="" id="{8AD53886-1DFC-4C87-9AAA-89A65F3449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11" y="10641"/>
              <a:ext cx="10027466" cy="664955"/>
              <a:chOff x="49661" y="161349"/>
              <a:chExt cx="9151653" cy="511425"/>
            </a:xfrm>
          </p:grpSpPr>
          <p:sp>
            <p:nvSpPr>
              <p:cNvPr id="11" name="Shape 131">
                <a:extLst>
                  <a:ext uri="{FF2B5EF4-FFF2-40B4-BE49-F238E27FC236}">
                    <a16:creationId xmlns:a16="http://schemas.microsoft.com/office/drawing/2014/main" xmlns="" id="{7E55C4B8-EAEF-4D7D-BD9E-8FA4081E0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61" y="161349"/>
                <a:ext cx="9138962" cy="511425"/>
              </a:xfrm>
              <a:custGeom>
                <a:avLst/>
                <a:gdLst>
                  <a:gd name="T0" fmla="*/ 0 w 120000"/>
                  <a:gd name="T1" fmla="*/ 102857 h 120000"/>
                  <a:gd name="T2" fmla="*/ 34089 w 120000"/>
                  <a:gd name="T3" fmla="*/ 32037 h 120000"/>
                  <a:gd name="T4" fmla="*/ 85785 w 120000"/>
                  <a:gd name="T5" fmla="*/ 114660 h 120000"/>
                  <a:gd name="T6" fmla="*/ 120000 w 120000"/>
                  <a:gd name="T7" fmla="*/ 0 h 120000"/>
                  <a:gd name="T8" fmla="*/ 0 w 120000"/>
                  <a:gd name="T9" fmla="*/ 0 h 120000"/>
                  <a:gd name="T10" fmla="*/ 120000 w 120000"/>
                  <a:gd name="T11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120000" h="120000" extrusionOk="0">
                    <a:moveTo>
                      <a:pt x="0" y="102857"/>
                    </a:moveTo>
                    <a:cubicBezTo>
                      <a:pt x="5681" y="90913"/>
                      <a:pt x="19791" y="30070"/>
                      <a:pt x="34089" y="32037"/>
                    </a:cubicBezTo>
                    <a:cubicBezTo>
                      <a:pt x="48387" y="34004"/>
                      <a:pt x="71467" y="120000"/>
                      <a:pt x="85785" y="114660"/>
                    </a:cubicBezTo>
                    <a:cubicBezTo>
                      <a:pt x="100104" y="109320"/>
                      <a:pt x="112882" y="23887"/>
                      <a:pt x="120000" y="0"/>
                    </a:cubicBezTo>
                  </a:path>
                </a:pathLst>
              </a:custGeom>
              <a:noFill/>
              <a:ln w="9525" cap="flat" cmpd="sng">
                <a:solidFill>
                  <a:srgbClr val="66C21B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/>
              <a:lstStyle/>
              <a:p>
                <a:endParaRPr lang="en-US" dirty="0"/>
              </a:p>
            </p:txBody>
          </p:sp>
          <p:sp>
            <p:nvSpPr>
              <p:cNvPr id="12" name="Shape 132">
                <a:extLst>
                  <a:ext uri="{FF2B5EF4-FFF2-40B4-BE49-F238E27FC236}">
                    <a16:creationId xmlns:a16="http://schemas.microsoft.com/office/drawing/2014/main" xmlns="" id="{C44F03BC-74F6-417A-85BD-CB5C57B1A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61" y="358461"/>
                <a:ext cx="9151653" cy="314313"/>
              </a:xfrm>
              <a:custGeom>
                <a:avLst/>
                <a:gdLst>
                  <a:gd name="T0" fmla="*/ 0 w 120000"/>
                  <a:gd name="T1" fmla="*/ 102857 h 120000"/>
                  <a:gd name="T2" fmla="*/ 34089 w 120000"/>
                  <a:gd name="T3" fmla="*/ 32037 h 120000"/>
                  <a:gd name="T4" fmla="*/ 85785 w 120000"/>
                  <a:gd name="T5" fmla="*/ 114660 h 120000"/>
                  <a:gd name="T6" fmla="*/ 120000 w 120000"/>
                  <a:gd name="T7" fmla="*/ 0 h 120000"/>
                  <a:gd name="T8" fmla="*/ 0 w 120000"/>
                  <a:gd name="T9" fmla="*/ 0 h 120000"/>
                  <a:gd name="T10" fmla="*/ 120000 w 120000"/>
                  <a:gd name="T11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120000" h="120000" extrusionOk="0">
                    <a:moveTo>
                      <a:pt x="0" y="102857"/>
                    </a:moveTo>
                    <a:cubicBezTo>
                      <a:pt x="5681" y="90913"/>
                      <a:pt x="19791" y="30070"/>
                      <a:pt x="34089" y="32037"/>
                    </a:cubicBezTo>
                    <a:cubicBezTo>
                      <a:pt x="48387" y="34004"/>
                      <a:pt x="71467" y="120000"/>
                      <a:pt x="85785" y="114660"/>
                    </a:cubicBezTo>
                    <a:cubicBezTo>
                      <a:pt x="100104" y="109320"/>
                      <a:pt x="112882" y="23887"/>
                      <a:pt x="120000" y="0"/>
                    </a:cubicBezTo>
                  </a:path>
                </a:pathLst>
              </a:custGeom>
              <a:noFill/>
              <a:ln w="9525" cap="flat" cmpd="sng">
                <a:solidFill>
                  <a:srgbClr val="66C21B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/>
              <a:lstStyle/>
              <a:p>
                <a:endParaRPr lang="en-US" dirty="0"/>
              </a:p>
            </p:txBody>
          </p:sp>
        </p:grpSp>
      </p:grpSp>
      <p:sp>
        <p:nvSpPr>
          <p:cNvPr id="133" name="Shape 133"/>
          <p:cNvSpPr>
            <a:spLocks noGrp="1"/>
          </p:cNvSpPr>
          <p:nvPr>
            <p:ph type="chart" idx="2"/>
          </p:nvPr>
        </p:nvSpPr>
        <p:spPr>
          <a:xfrm>
            <a:off x="690562" y="1811128"/>
            <a:ext cx="3886200" cy="1828800"/>
          </a:xfrm>
          <a:prstGeom prst="rect">
            <a:avLst/>
          </a:prstGeom>
          <a:noFill/>
          <a:ln w="9525" cap="flat" cmpd="sng">
            <a:solidFill>
              <a:srgbClr val="9DC3E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B7B2"/>
              </a:buClr>
              <a:buFont typeface="Helvetica Neue"/>
              <a:buNone/>
              <a:defRPr sz="1400" b="0" i="0" u="none" strike="noStrike" cap="none">
                <a:solidFill>
                  <a:srgbClr val="B2B7B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noProof="0" dirty="0">
                <a:sym typeface="Helvetica Neue"/>
              </a:rPr>
              <a:t>Click icon to add chart</a:t>
            </a:r>
            <a:endParaRPr noProof="0" dirty="0">
              <a:sym typeface="Helvetica Neue"/>
            </a:endParaRPr>
          </a:p>
        </p:txBody>
      </p:sp>
      <p:sp>
        <p:nvSpPr>
          <p:cNvPr id="134" name="Shape 134"/>
          <p:cNvSpPr>
            <a:spLocks noGrp="1"/>
          </p:cNvSpPr>
          <p:nvPr>
            <p:ph type="chart" idx="3"/>
          </p:nvPr>
        </p:nvSpPr>
        <p:spPr>
          <a:xfrm>
            <a:off x="690562" y="3855351"/>
            <a:ext cx="7821900" cy="2194500"/>
          </a:xfrm>
          <a:prstGeom prst="rect">
            <a:avLst/>
          </a:prstGeom>
          <a:noFill/>
          <a:ln w="9525" cap="flat" cmpd="sng">
            <a:solidFill>
              <a:srgbClr val="76ABD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B7B2"/>
              </a:buClr>
              <a:buFont typeface="Helvetica Neue"/>
              <a:buNone/>
              <a:defRPr sz="1400" b="0" i="0" u="none" strike="noStrike" cap="none">
                <a:solidFill>
                  <a:srgbClr val="B2B7B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noProof="0" dirty="0">
                <a:sym typeface="Helvetica Neue"/>
              </a:rPr>
              <a:t>Click icon to add chart</a:t>
            </a:r>
            <a:endParaRPr noProof="0" dirty="0">
              <a:sym typeface="Helvetica Neue"/>
            </a:endParaRPr>
          </a:p>
        </p:txBody>
      </p:sp>
      <p:sp>
        <p:nvSpPr>
          <p:cNvPr id="135" name="Shape 135"/>
          <p:cNvSpPr>
            <a:spLocks noGrp="1"/>
          </p:cNvSpPr>
          <p:nvPr>
            <p:ph type="pic" idx="4"/>
          </p:nvPr>
        </p:nvSpPr>
        <p:spPr>
          <a:xfrm>
            <a:off x="690564" y="736918"/>
            <a:ext cx="727500" cy="9399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Font typeface="Helvetica Neue"/>
              <a:buNone/>
              <a:defRPr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noProof="0" dirty="0">
                <a:sym typeface="Helvetica Neue"/>
              </a:rPr>
              <a:t>Click icon to add picture</a:t>
            </a:r>
            <a:endParaRPr noProof="0" dirty="0">
              <a:sym typeface="Helvetica Neue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490662" y="877037"/>
            <a:ext cx="7024800" cy="58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6"/>
              </a:buClr>
              <a:buFont typeface="Helvetica Neue"/>
              <a:buNone/>
              <a:defRPr sz="2800" b="0" i="0" u="none" strike="noStrike" cap="none">
                <a:solidFill>
                  <a:srgbClr val="005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7" name="Shape 137"/>
          <p:cNvSpPr>
            <a:spLocks noGrp="1"/>
          </p:cNvSpPr>
          <p:nvPr>
            <p:ph type="chart" idx="5"/>
          </p:nvPr>
        </p:nvSpPr>
        <p:spPr>
          <a:xfrm>
            <a:off x="4626239" y="1811128"/>
            <a:ext cx="3886200" cy="1828800"/>
          </a:xfrm>
          <a:prstGeom prst="rect">
            <a:avLst/>
          </a:prstGeom>
          <a:noFill/>
          <a:ln w="9525" cap="flat" cmpd="sng">
            <a:solidFill>
              <a:srgbClr val="9DC3E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B7B2"/>
              </a:buClr>
              <a:buFont typeface="Helvetica Neue"/>
              <a:buNone/>
              <a:defRPr sz="1400" b="0" i="0" u="none" strike="noStrike" cap="none">
                <a:solidFill>
                  <a:srgbClr val="B2B7B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noProof="0" dirty="0">
                <a:sym typeface="Helvetica Neue"/>
              </a:rPr>
              <a:t>Click icon to add chart</a:t>
            </a:r>
            <a:endParaRPr noProof="0" dirty="0">
              <a:sym typeface="Helvetica Neue"/>
            </a:endParaRPr>
          </a:p>
        </p:txBody>
      </p:sp>
      <p:sp>
        <p:nvSpPr>
          <p:cNvPr id="14" name="Shape 139">
            <a:extLst>
              <a:ext uri="{FF2B5EF4-FFF2-40B4-BE49-F238E27FC236}">
                <a16:creationId xmlns:a16="http://schemas.microsoft.com/office/drawing/2014/main" xmlns="" id="{1AD80546-2B94-4F34-8C95-D1C8486F133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978400" y="6297613"/>
            <a:ext cx="3086100" cy="204787"/>
          </a:xfrm>
          <a:prstGeom prst="rect">
            <a:avLst/>
          </a:prstGeom>
        </p:spPr>
        <p:txBody>
          <a:bodyPr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Helvetica Neue Light"/>
              <a:buNone/>
              <a:defRPr sz="10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4350" y="6300788"/>
            <a:ext cx="381000" cy="200025"/>
          </a:xfrm>
        </p:spPr>
        <p:txBody>
          <a:bodyPr/>
          <a:lstStyle>
            <a:lvl1pPr>
              <a:defRPr>
                <a:solidFill>
                  <a:srgbClr val="54B211"/>
                </a:solidFill>
              </a:defRPr>
            </a:lvl1pPr>
          </a:lstStyle>
          <a:p>
            <a:fld id="{18768D0C-8919-7C4E-BAA9-BECB0D84BB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5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con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 Placeholder 3"/>
          <p:cNvSpPr>
            <a:spLocks noGrp="1"/>
          </p:cNvSpPr>
          <p:nvPr>
            <p:ph type="dgm" sz="quarter" idx="14"/>
          </p:nvPr>
        </p:nvSpPr>
        <p:spPr>
          <a:xfrm>
            <a:off x="690563" y="1797772"/>
            <a:ext cx="7824787" cy="3209925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n-US" noProof="0" dirty="0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978400" y="6492218"/>
            <a:ext cx="3086100" cy="204523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smtClean="0"/>
              <a:t>Practice Name | Month 2017</a:t>
            </a:r>
            <a:endParaRPr lang="en-US" dirty="0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185150" y="6441418"/>
            <a:ext cx="274320" cy="274320"/>
          </a:xfrm>
          <a:prstGeom prst="ellipse">
            <a:avLst/>
          </a:prstGeom>
          <a:ln w="95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wrap="none">
            <a:noAutofit/>
          </a:bodyPr>
          <a:lstStyle/>
          <a:p>
            <a:fld id="{B8B46793-9249-014A-8F27-FF4BB99BC4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372090" y="439265"/>
            <a:ext cx="6361427" cy="61555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>
                <a:solidFill>
                  <a:srgbClr val="2E75B6"/>
                </a:solidFill>
                <a:effectLst>
                  <a:reflection blurRad="6350" stA="20000" endPos="15000" dir="5400000" sy="-100000" algn="bl" rotWithShape="0"/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17681"/>
            <a:ext cx="1305384" cy="261811"/>
          </a:xfrm>
          <a:prstGeom prst="rect">
            <a:avLst/>
          </a:prstGeom>
          <a:gradFill flip="none" rotWithShape="1">
            <a:gsLst>
              <a:gs pos="74000">
                <a:srgbClr val="66C21B"/>
              </a:gs>
              <a:gs pos="44000">
                <a:srgbClr val="00529C"/>
              </a:gs>
              <a:gs pos="3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43733"/>
            <a:ext cx="8229600" cy="873905"/>
          </a:xfrm>
        </p:spPr>
        <p:txBody>
          <a:bodyPr rtlCol="0">
            <a:normAutofit/>
          </a:bodyPr>
          <a:lstStyle>
            <a:lvl1pPr algn="ctr">
              <a:defRPr sz="290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7183" y="1750"/>
            <a:ext cx="9171572" cy="759496"/>
            <a:chOff x="-29903" y="1983"/>
            <a:chExt cx="10088729" cy="860762"/>
          </a:xfrm>
        </p:grpSpPr>
        <p:sp>
          <p:nvSpPr>
            <p:cNvPr id="9" name="Rectangle 8"/>
            <p:cNvSpPr/>
            <p:nvPr/>
          </p:nvSpPr>
          <p:spPr>
            <a:xfrm>
              <a:off x="-538" y="4098"/>
              <a:ext cx="10058938" cy="858647"/>
            </a:xfrm>
            <a:prstGeom prst="rect">
              <a:avLst/>
            </a:prstGeom>
            <a:gradFill flip="none" rotWithShape="1">
              <a:gsLst>
                <a:gs pos="0">
                  <a:srgbClr val="00529C"/>
                </a:gs>
                <a:gs pos="63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279400" dist="38100" dir="540000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449390" y="1983"/>
              <a:ext cx="5609436" cy="35708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C21B">
                    <a:alpha val="0"/>
                  </a:srgbClr>
                </a:gs>
                <a:gs pos="100000">
                  <a:srgbClr val="66C21B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chemeClr val="bg1">
                  <a:lumMod val="50000"/>
                  <a:alpha val="66000"/>
                </a:scheme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1" name="Group 14"/>
            <p:cNvGrpSpPr/>
            <p:nvPr userDrawn="1"/>
          </p:nvGrpSpPr>
          <p:grpSpPr>
            <a:xfrm>
              <a:off x="-29903" y="10517"/>
              <a:ext cx="10081044" cy="665452"/>
              <a:chOff x="0" y="161254"/>
              <a:chExt cx="9200891" cy="511811"/>
            </a:xfrm>
          </p:grpSpPr>
          <p:sp>
            <p:nvSpPr>
              <p:cNvPr id="12" name="Freeform 11"/>
              <p:cNvSpPr>
                <a:spLocks/>
              </p:cNvSpPr>
              <p:nvPr userDrawn="1"/>
            </p:nvSpPr>
            <p:spPr bwMode="auto">
              <a:xfrm>
                <a:off x="20713" y="161254"/>
                <a:ext cx="9180178" cy="511811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rgbClr val="66C21B"/>
                    </a:gs>
                    <a:gs pos="44000">
                      <a:srgbClr val="00529C"/>
                    </a:gs>
                    <a:gs pos="33000">
                      <a:srgbClr val="66C21B">
                        <a:alpha val="56000"/>
                      </a:srgbClr>
                    </a:gs>
                  </a:gsLst>
                  <a:lin ang="102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auto">
              <a:xfrm>
                <a:off x="0" y="359044"/>
                <a:ext cx="9200891" cy="314021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88000">
                      <a:srgbClr val="66C21B"/>
                    </a:gs>
                    <a:gs pos="63000">
                      <a:srgbClr val="00529C"/>
                    </a:gs>
                    <a:gs pos="36000">
                      <a:srgbClr val="66C21B">
                        <a:alpha val="29000"/>
                      </a:srgbClr>
                    </a:gs>
                    <a:gs pos="2000">
                      <a:srgbClr val="66C21B"/>
                    </a:gs>
                  </a:gsLst>
                  <a:lin ang="102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197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0800000">
            <a:off x="1594757" y="6499677"/>
            <a:ext cx="7549243" cy="1588"/>
          </a:xfrm>
          <a:prstGeom prst="line">
            <a:avLst/>
          </a:prstGeom>
          <a:ln w="31750">
            <a:gradFill flip="none" rotWithShape="1">
              <a:gsLst>
                <a:gs pos="0">
                  <a:srgbClr val="66C21B"/>
                </a:gs>
                <a:gs pos="100000">
                  <a:prstClr val="white"/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6" name="Shape 10">
            <a:extLst>
              <a:ext uri="{FF2B5EF4-FFF2-40B4-BE49-F238E27FC236}">
                <a16:creationId xmlns:a16="http://schemas.microsoft.com/office/drawing/2014/main" xmlns="" id="{7B4C4013-12AB-426C-97B0-EFE506B7CD0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panose="020B0604020202020204" pitchFamily="34" charset="0"/>
            </a:endParaRPr>
          </a:p>
        </p:txBody>
      </p:sp>
      <p:sp>
        <p:nvSpPr>
          <p:cNvPr id="1027" name="Shape 11">
            <a:extLst>
              <a:ext uri="{FF2B5EF4-FFF2-40B4-BE49-F238E27FC236}">
                <a16:creationId xmlns:a16="http://schemas.microsoft.com/office/drawing/2014/main" xmlns="" id="{31E8ABA0-E56B-4F47-B0F2-195DA327774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30" name="Shape 14">
            <a:extLst>
              <a:ext uri="{FF2B5EF4-FFF2-40B4-BE49-F238E27FC236}">
                <a16:creationId xmlns:a16="http://schemas.microsoft.com/office/drawing/2014/main" xmlns="" id="{A6604EE4-BAB5-46E7-AAE9-02E3ED3129C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8650" y="6311900"/>
            <a:ext cx="1754060" cy="2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42">
            <a:extLst>
              <a:ext uri="{FF2B5EF4-FFF2-40B4-BE49-F238E27FC236}">
                <a16:creationId xmlns:a16="http://schemas.microsoft.com/office/drawing/2014/main" xmlns="" id="{01A4C178-98A3-4390-9FDA-12BA4A7339B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134350" y="6260148"/>
            <a:ext cx="381000" cy="200025"/>
          </a:xfrm>
          <a:prstGeom prst="rect">
            <a:avLst/>
          </a:prstGeom>
          <a:noFill/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BFD532EF-5B2D-46CB-B1EC-89591B0CCC0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Shape 43">
            <a:extLst>
              <a:ext uri="{FF2B5EF4-FFF2-40B4-BE49-F238E27FC236}">
                <a16:creationId xmlns:a16="http://schemas.microsoft.com/office/drawing/2014/main" xmlns="" id="{8D98D660-8B99-4184-8D73-AB9F8D8194F5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4978400" y="6256973"/>
            <a:ext cx="3086100" cy="204787"/>
          </a:xfrm>
          <a:prstGeom prst="rect">
            <a:avLst/>
          </a:prstGeom>
        </p:spPr>
        <p:txBody>
          <a:bodyPr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Helvetica Neue Light"/>
              <a:buNone/>
              <a:defRPr sz="10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63" r:id="rId1"/>
    <p:sldLayoutId id="2147484073" r:id="rId2"/>
    <p:sldLayoutId id="2147484068" r:id="rId3"/>
    <p:sldLayoutId id="2147484074" r:id="rId4"/>
    <p:sldLayoutId id="21474840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1" fontAlgn="base" hangingPunct="1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cient_Chinese_philosoph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ualistic_cosmolog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39531" y="152082"/>
            <a:ext cx="8811902" cy="2608929"/>
          </a:xfrm>
        </p:spPr>
        <p:txBody>
          <a:bodyPr>
            <a:normAutofit/>
          </a:bodyPr>
          <a:lstStyle/>
          <a:p>
            <a:r>
              <a:rPr lang="en-US" dirty="0"/>
              <a:t>WRS Alignment Talk </a:t>
            </a:r>
            <a:r>
              <a:rPr lang="en-US" dirty="0" smtClean="0"/>
              <a:t>XI: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WRS Organizational Structure</a:t>
            </a:r>
            <a:endParaRPr lang="en-US" sz="2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4428" y="2761011"/>
            <a:ext cx="8977005" cy="338460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529E"/>
                </a:solidFill>
              </a:rPr>
              <a:t>Purpose: </a:t>
            </a:r>
          </a:p>
          <a:p>
            <a:pPr marL="342900" lvl="1" indent="-342900" algn="l">
              <a:spcBef>
                <a:spcPts val="1000"/>
              </a:spcBef>
              <a:buClr>
                <a:srgbClr val="10529E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29E"/>
                </a:solidFill>
                <a:latin typeface="+mj-lt"/>
              </a:rPr>
              <a:t>Understand how money serves as a proxy for value</a:t>
            </a:r>
            <a:endParaRPr lang="en-US" dirty="0">
              <a:solidFill>
                <a:srgbClr val="00529E"/>
              </a:solidFill>
              <a:latin typeface="+mj-lt"/>
            </a:endParaRPr>
          </a:p>
          <a:p>
            <a:pPr marL="342900" lvl="1" indent="-342900" algn="l">
              <a:spcBef>
                <a:spcPts val="1000"/>
              </a:spcBef>
              <a:buClr>
                <a:srgbClr val="10529E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29E"/>
                </a:solidFill>
                <a:latin typeface="+mj-lt"/>
              </a:rPr>
              <a:t>Understand how WRS is organized around provision of customer </a:t>
            </a:r>
            <a:r>
              <a:rPr lang="en-US" dirty="0">
                <a:solidFill>
                  <a:srgbClr val="00529E"/>
                </a:solidFill>
                <a:latin typeface="+mj-lt"/>
              </a:rPr>
              <a:t>v</a:t>
            </a:r>
            <a:r>
              <a:rPr lang="en-US" dirty="0" smtClean="0">
                <a:solidFill>
                  <a:srgbClr val="00529E"/>
                </a:solidFill>
                <a:latin typeface="+mj-lt"/>
              </a:rPr>
              <a:t>alue</a:t>
            </a:r>
          </a:p>
          <a:p>
            <a:pPr marL="342900" lvl="1" indent="-342900" algn="l">
              <a:spcBef>
                <a:spcPts val="1000"/>
              </a:spcBef>
              <a:buClr>
                <a:srgbClr val="10529E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29E"/>
                </a:solidFill>
                <a:latin typeface="+mj-lt"/>
              </a:rPr>
              <a:t>Understand why the WRS </a:t>
            </a:r>
            <a:r>
              <a:rPr lang="en-US" dirty="0">
                <a:solidFill>
                  <a:srgbClr val="00529E"/>
                </a:solidFill>
                <a:latin typeface="+mj-lt"/>
              </a:rPr>
              <a:t>o</a:t>
            </a:r>
            <a:r>
              <a:rPr lang="en-US" dirty="0" smtClean="0">
                <a:solidFill>
                  <a:srgbClr val="00529E"/>
                </a:solidFill>
                <a:latin typeface="+mj-lt"/>
              </a:rPr>
              <a:t>rganizational structure exists in its present form</a:t>
            </a:r>
            <a:endParaRPr lang="en-US" dirty="0">
              <a:solidFill>
                <a:srgbClr val="00529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2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302" y="1253369"/>
            <a:ext cx="8229600" cy="4178301"/>
          </a:xfrm>
        </p:spPr>
        <p:txBody>
          <a:bodyPr/>
          <a:lstStyle/>
          <a:p>
            <a:r>
              <a:rPr lang="en-US" dirty="0" smtClean="0"/>
              <a:t>Money is a proxy for value</a:t>
            </a:r>
          </a:p>
          <a:p>
            <a:r>
              <a:rPr lang="en-US" dirty="0" smtClean="0"/>
              <a:t>Reservoir (place to store) our efforts (time)</a:t>
            </a:r>
          </a:p>
          <a:p>
            <a:pPr lvl="1"/>
            <a:r>
              <a:rPr lang="en-US" dirty="0" smtClean="0"/>
              <a:t>Is this worth spending $XX</a:t>
            </a:r>
          </a:p>
          <a:p>
            <a:pPr lvl="1"/>
            <a:r>
              <a:rPr lang="en-US" dirty="0" smtClean="0"/>
              <a:t>How much time and effort did it take you to earn $XX</a:t>
            </a:r>
          </a:p>
          <a:p>
            <a:pPr lvl="1"/>
            <a:r>
              <a:rPr lang="en-US" dirty="0" smtClean="0"/>
              <a:t>Is it “worth” it?</a:t>
            </a:r>
          </a:p>
          <a:p>
            <a:r>
              <a:rPr lang="en-US" dirty="0" smtClean="0"/>
              <a:t>Normalize and standardize what we commonly value </a:t>
            </a:r>
          </a:p>
          <a:p>
            <a:pPr lvl="1"/>
            <a:r>
              <a:rPr lang="en-US" dirty="0" smtClean="0"/>
              <a:t>Milk and other consumable commodities</a:t>
            </a:r>
          </a:p>
          <a:p>
            <a:pPr lvl="1"/>
            <a:r>
              <a:rPr lang="en-US" dirty="0" smtClean="0"/>
              <a:t>IPhone</a:t>
            </a:r>
          </a:p>
          <a:p>
            <a:pPr lvl="1"/>
            <a:r>
              <a:rPr lang="en-US" dirty="0" smtClean="0"/>
              <a:t>Services like a haircut</a:t>
            </a:r>
          </a:p>
          <a:p>
            <a:r>
              <a:rPr lang="en-US" dirty="0" smtClean="0"/>
              <a:t>Liquidity – easily exchange services and products</a:t>
            </a:r>
          </a:p>
          <a:p>
            <a:r>
              <a:rPr lang="en-US" dirty="0" smtClean="0"/>
              <a:t>Future Security</a:t>
            </a:r>
          </a:p>
          <a:p>
            <a:pPr lvl="1"/>
            <a:r>
              <a:rPr lang="en-US" dirty="0" smtClean="0"/>
              <a:t>Pension</a:t>
            </a:r>
          </a:p>
          <a:p>
            <a:pPr lvl="1"/>
            <a:r>
              <a:rPr lang="en-US" dirty="0" smtClean="0"/>
              <a:t>Children’s Education</a:t>
            </a:r>
          </a:p>
          <a:p>
            <a:r>
              <a:rPr lang="en-US" dirty="0" smtClean="0"/>
              <a:t>Sitting in a bank, investment fund, under our mattress</a:t>
            </a:r>
          </a:p>
          <a:p>
            <a:pPr lvl="1"/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Freedom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Money $</a:t>
            </a:r>
            <a:br>
              <a:rPr lang="en-US" dirty="0" smtClean="0"/>
            </a:br>
            <a:r>
              <a:rPr lang="en-US" dirty="0" smtClean="0"/>
              <a:t>How do we use money?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4549" y="1765299"/>
            <a:ext cx="8442251" cy="4518543"/>
          </a:xfrm>
        </p:spPr>
        <p:txBody>
          <a:bodyPr/>
          <a:lstStyle/>
          <a:p>
            <a:r>
              <a:rPr lang="en-US" dirty="0" smtClean="0"/>
              <a:t>We mostly understand what money is and how it works</a:t>
            </a:r>
          </a:p>
          <a:p>
            <a:r>
              <a:rPr lang="en-US" dirty="0" smtClean="0"/>
              <a:t>We have a feel for what we personally value and mostly act on our values and what we value</a:t>
            </a:r>
          </a:p>
          <a:p>
            <a:r>
              <a:rPr lang="en-US" dirty="0" smtClean="0"/>
              <a:t>We have difficulty connecting with what motivates others:</a:t>
            </a:r>
          </a:p>
          <a:p>
            <a:pPr lvl="1"/>
            <a:r>
              <a:rPr lang="en-US" dirty="0"/>
              <a:t>Cognitive mismatch in understanding what others </a:t>
            </a:r>
            <a:r>
              <a:rPr lang="en-US" dirty="0" smtClean="0"/>
              <a:t>value because we are mostly in our own head.</a:t>
            </a:r>
          </a:p>
          <a:p>
            <a:pPr lvl="1"/>
            <a:r>
              <a:rPr lang="en-US" dirty="0" smtClean="0"/>
              <a:t>Figuring it out requires questioning skills, listening skills, and a good deal of empathy.  Important but inefficient to figure this out for each customer</a:t>
            </a:r>
          </a:p>
          <a:p>
            <a:r>
              <a:rPr lang="en-US" dirty="0" smtClean="0"/>
              <a:t>We need to understand the value we can bring to our potential clients and have them align with the value they truly are seeking</a:t>
            </a:r>
          </a:p>
          <a:p>
            <a:r>
              <a:rPr lang="en-US" dirty="0" smtClean="0"/>
              <a:t>We need tools and structure to help with this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9729" y="597602"/>
            <a:ext cx="8559209" cy="97631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Gap between our understanding and the reality of what our customer’s truly value and their motivations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121" y="1433829"/>
            <a:ext cx="9186530" cy="5275315"/>
          </a:xfrm>
        </p:spPr>
        <p:txBody>
          <a:bodyPr/>
          <a:lstStyle/>
          <a:p>
            <a:pPr lvl="0"/>
            <a:r>
              <a:rPr lang="en-US" dirty="0"/>
              <a:t>What do we sell?  Integrated scheduling software</a:t>
            </a:r>
          </a:p>
          <a:p>
            <a:pPr lvl="0"/>
            <a:r>
              <a:rPr lang="en-US" dirty="0"/>
              <a:t>How does this help our client?  It helps our clients manage their time by enabling the management of patient appointments.</a:t>
            </a:r>
          </a:p>
          <a:p>
            <a:pPr lvl="0"/>
            <a:r>
              <a:rPr lang="en-US" dirty="0"/>
              <a:t>Why is this important to our client(s)?  Left unmanaged, our clients time could be wasted by having unused time/gaps in their schedule, or scheduled time that is not used effectively/efficiently.  </a:t>
            </a:r>
          </a:p>
          <a:p>
            <a:pPr lvl="0"/>
            <a:r>
              <a:rPr lang="en-US" dirty="0"/>
              <a:t>So it is important to our clients to use their time efficiently and effectively?</a:t>
            </a:r>
          </a:p>
          <a:p>
            <a:pPr lvl="0"/>
            <a:r>
              <a:rPr lang="en-US" dirty="0"/>
              <a:t>Yes, they both personally value their time (nobody likes to waste their time) and it has an economic impact on their practice. 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Scheduler Software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User story: As a phyician I need a well designed scheduling systme to opimitze the use of my </a:t>
            </a:r>
            <a:r>
              <a:rPr lang="en-US" dirty="0" smtClean="0"/>
              <a:t>time because I value my time.</a:t>
            </a:r>
          </a:p>
          <a:p>
            <a:pPr lvl="0"/>
            <a:r>
              <a:rPr lang="en-US" dirty="0"/>
              <a:t>Development: DOD is creation of scheduling software that enables optimal time management of physician</a:t>
            </a:r>
          </a:p>
          <a:p>
            <a:pPr lvl="0"/>
            <a:r>
              <a:rPr lang="en-US" dirty="0"/>
              <a:t>Services: DOD measures scheduling performance around efficient use of time.</a:t>
            </a:r>
          </a:p>
          <a:p>
            <a:pPr lvl="0"/>
            <a:r>
              <a:rPr lang="en-US" dirty="0"/>
              <a:t>Marketing articulating the value of the scheduling software</a:t>
            </a:r>
          </a:p>
          <a:p>
            <a:pPr lvl="0"/>
            <a:r>
              <a:rPr lang="en-US" dirty="0" smtClean="0"/>
              <a:t>Sales, selling what the scheduling software can do for the management of the provider’s time</a:t>
            </a:r>
            <a:endParaRPr lang="en-US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User Story and Definition of Done based on Client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44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0934" y="376612"/>
            <a:ext cx="8857130" cy="976312"/>
          </a:xfrm>
        </p:spPr>
        <p:txBody>
          <a:bodyPr/>
          <a:lstStyle/>
          <a:p>
            <a:r>
              <a:rPr lang="en-US" dirty="0" smtClean="0"/>
              <a:t>Well Designed System with System Properties</a:t>
            </a:r>
            <a:br>
              <a:rPr lang="en-US" dirty="0" smtClean="0"/>
            </a:br>
            <a:r>
              <a:rPr lang="en-US" dirty="0" smtClean="0"/>
              <a:t>Not just the Software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622080"/>
              </p:ext>
            </p:extLst>
          </p:nvPr>
        </p:nvGraphicFramePr>
        <p:xfrm>
          <a:off x="457200" y="1765300"/>
          <a:ext cx="8229600" cy="41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74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Whys</a:t>
            </a:r>
          </a:p>
          <a:p>
            <a:r>
              <a:rPr lang="en-US" dirty="0" smtClean="0"/>
              <a:t>System properties: reliable, repeatable, sustainable</a:t>
            </a:r>
          </a:p>
          <a:p>
            <a:r>
              <a:rPr lang="en-US" dirty="0" smtClean="0"/>
              <a:t>People, Processes, Tools</a:t>
            </a:r>
          </a:p>
          <a:p>
            <a:r>
              <a:rPr lang="en-US" dirty="0" smtClean="0"/>
              <a:t>User Story</a:t>
            </a:r>
          </a:p>
          <a:p>
            <a:r>
              <a:rPr lang="en-US" dirty="0" smtClean="0"/>
              <a:t>Problem/Solution Model</a:t>
            </a:r>
          </a:p>
          <a:p>
            <a:r>
              <a:rPr lang="en-US" dirty="0" smtClean="0"/>
              <a:t>Perception of value is </a:t>
            </a:r>
            <a:r>
              <a:rPr lang="en-US" dirty="0"/>
              <a:t>d</a:t>
            </a:r>
            <a:r>
              <a:rPr lang="en-US" dirty="0" smtClean="0"/>
              <a:t>ependent on the individual</a:t>
            </a:r>
          </a:p>
          <a:p>
            <a:r>
              <a:rPr lang="en-US" dirty="0" smtClean="0"/>
              <a:t>Our Value=What they value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Toolkit/Checklist </a:t>
            </a:r>
            <a:endParaRPr lang="en-US" dirty="0"/>
          </a:p>
        </p:txBody>
      </p:sp>
      <p:pic>
        <p:nvPicPr>
          <p:cNvPr id="1026" name="Picture 2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32" y="385483"/>
            <a:ext cx="1826971" cy="111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37414"/>
            <a:ext cx="8410353" cy="4410651"/>
          </a:xfrm>
        </p:spPr>
        <p:txBody>
          <a:bodyPr/>
          <a:lstStyle/>
          <a:p>
            <a:r>
              <a:rPr lang="en-US" sz="2000" dirty="0" smtClean="0"/>
              <a:t>Continually improve and optimize their practice:</a:t>
            </a:r>
          </a:p>
          <a:p>
            <a:pPr lvl="1"/>
            <a:r>
              <a:rPr lang="en-US" sz="1600" dirty="0" smtClean="0"/>
              <a:t>Providing them with a system to help them run their practice</a:t>
            </a:r>
          </a:p>
          <a:p>
            <a:pPr lvl="1"/>
            <a:r>
              <a:rPr lang="en-US" sz="1600" dirty="0" smtClean="0"/>
              <a:t>Continual improvement and optimization</a:t>
            </a:r>
          </a:p>
          <a:p>
            <a:pPr lvl="1"/>
            <a:r>
              <a:rPr lang="en-US" sz="1600" dirty="0" smtClean="0"/>
              <a:t>Specific measurable goals and KPI</a:t>
            </a:r>
          </a:p>
          <a:p>
            <a:r>
              <a:rPr lang="en-US" sz="2000" dirty="0" smtClean="0"/>
              <a:t>RCM</a:t>
            </a:r>
          </a:p>
          <a:p>
            <a:pPr lvl="1"/>
            <a:r>
              <a:rPr lang="en-US" sz="1600" dirty="0" smtClean="0"/>
              <a:t>Value statement: all services rendered completely and correctly billed.  All claims completely and correctly paid.</a:t>
            </a:r>
          </a:p>
          <a:p>
            <a:pPr lvl="1"/>
            <a:r>
              <a:rPr lang="en-US" sz="1600" dirty="0" smtClean="0"/>
              <a:t>System to remove root causes of why this doesn’t happen</a:t>
            </a:r>
          </a:p>
          <a:p>
            <a:r>
              <a:rPr lang="en-US" sz="2000" dirty="0" smtClean="0"/>
              <a:t>Clinical</a:t>
            </a:r>
          </a:p>
          <a:p>
            <a:pPr lvl="1"/>
            <a:r>
              <a:rPr lang="en-US" sz="1600" dirty="0" smtClean="0"/>
              <a:t>Optimize provider time by removing unnecessary data collection, entry and transfer.  </a:t>
            </a:r>
          </a:p>
          <a:p>
            <a:pPr lvl="1"/>
            <a:r>
              <a:rPr lang="en-US" sz="1600" dirty="0" smtClean="0"/>
              <a:t>System for clinical care delivery</a:t>
            </a:r>
          </a:p>
          <a:p>
            <a:r>
              <a:rPr lang="en-US" sz="2000" dirty="0" smtClean="0"/>
              <a:t>Front Desk:</a:t>
            </a:r>
          </a:p>
          <a:p>
            <a:pPr lvl="1"/>
            <a:r>
              <a:rPr lang="en-US" sz="1600" dirty="0" smtClean="0"/>
              <a:t>Bottleneck problem impacts all other processes</a:t>
            </a:r>
          </a:p>
          <a:p>
            <a:pPr lvl="1"/>
            <a:r>
              <a:rPr lang="en-US" sz="1600" dirty="0" smtClean="0"/>
              <a:t>Amenable to systematization, automation and BPO</a:t>
            </a:r>
          </a:p>
          <a:p>
            <a:r>
              <a:rPr lang="en-US" sz="2000" dirty="0" smtClean="0"/>
              <a:t>Marketing and Reputation Management: Unique system to manage:</a:t>
            </a:r>
          </a:p>
          <a:p>
            <a:pPr lvl="1"/>
            <a:r>
              <a:rPr lang="en-US" sz="1400" dirty="0" smtClean="0"/>
              <a:t>Website: how the practice perceives its unique value</a:t>
            </a:r>
          </a:p>
          <a:p>
            <a:pPr lvl="1"/>
            <a:r>
              <a:rPr lang="en-US" sz="1400" dirty="0" smtClean="0"/>
              <a:t>Reviews: how the patients perceive the care we provide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Our Value to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4" y="1671050"/>
            <a:ext cx="7527851" cy="45200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WRS Structure and How Client Value Creation is Functionally and Practically Used When We Work Together</a:t>
            </a:r>
            <a:endParaRPr lang="en-US" sz="2400" dirty="0"/>
          </a:p>
        </p:txBody>
      </p:sp>
      <p:pic>
        <p:nvPicPr>
          <p:cNvPr id="2051" name="Picture 3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81" y="511239"/>
            <a:ext cx="913486" cy="55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1749" y="374318"/>
            <a:ext cx="8442251" cy="1156770"/>
          </a:xfrm>
        </p:spPr>
        <p:txBody>
          <a:bodyPr/>
          <a:lstStyle/>
          <a:p>
            <a:r>
              <a:rPr lang="en-US" dirty="0" smtClean="0"/>
              <a:t>Stop thinking of us this way</a:t>
            </a:r>
            <a:endParaRPr lang="en-US" dirty="0"/>
          </a:p>
        </p:txBody>
      </p:sp>
      <p:pic>
        <p:nvPicPr>
          <p:cNvPr id="2050" name="Picture 2" descr="C:\Users\Larry\AppData\Local\Microsoft\Windows\INetCache\IE\PCX7SRUC\Departments_in_advertising_agencie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67" y="1765300"/>
            <a:ext cx="5571065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94" y="1765300"/>
            <a:ext cx="4231611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Relational, Thinking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send me a WRS Org Chart?</a:t>
            </a:r>
            <a:br>
              <a:rPr lang="en-US" dirty="0" smtClean="0"/>
            </a:br>
            <a:r>
              <a:rPr lang="en-US" sz="2000" dirty="0" smtClean="0"/>
              <a:t>Question limits how you think</a:t>
            </a:r>
            <a:endParaRPr lang="en-US" sz="2000" dirty="0"/>
          </a:p>
        </p:txBody>
      </p:sp>
      <p:pic>
        <p:nvPicPr>
          <p:cNvPr id="1037" name="Picture 13" descr="C:\Users\Larry\AppData\Local\Microsoft\Windows\INetCache\IE\O41CLTJZ\Departments_in_advertising_agencie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1" y="1776581"/>
            <a:ext cx="5497033" cy="412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32968" y="1444463"/>
            <a:ext cx="3211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Hierarchical and Static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Silos of thought and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Single Points of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Titles and Roles Primary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Ego and Power preservation reinforced.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Secretive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Activity (Doing Stuff)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32968" y="3727148"/>
            <a:ext cx="3211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Relational and Dynamic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Cooperation and SF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Resilient and scalable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Customer Primary Key and Customer Value Defines DOD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Cooperation and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Achievement (Getting Stuff Done)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4" y="1671050"/>
            <a:ext cx="7527851" cy="45200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567" y="1595056"/>
            <a:ext cx="8229600" cy="644841"/>
          </a:xfrm>
        </p:spPr>
        <p:txBody>
          <a:bodyPr/>
          <a:lstStyle/>
          <a:p>
            <a:r>
              <a:rPr lang="en-US" dirty="0" smtClean="0"/>
              <a:t>WRS Structure: Who assumes these roles?</a:t>
            </a:r>
            <a:br>
              <a:rPr lang="en-US" dirty="0" smtClean="0"/>
            </a:br>
            <a:r>
              <a:rPr lang="en-US" sz="2400" dirty="0" smtClean="0"/>
              <a:t>Relational not hierarchical</a:t>
            </a:r>
            <a:br>
              <a:rPr lang="en-US" sz="2400" dirty="0" smtClean="0"/>
            </a:br>
            <a:r>
              <a:rPr lang="en-US" sz="2400" dirty="0" smtClean="0"/>
              <a:t>Centered around dynamic relationship with client (primary key) and relationship to one-another</a:t>
            </a:r>
            <a:endParaRPr lang="en-US" sz="2400" dirty="0"/>
          </a:p>
        </p:txBody>
      </p:sp>
      <p:pic>
        <p:nvPicPr>
          <p:cNvPr id="3074" name="Picture 2" descr="C:\Users\Larry\AppData\Local\Microsoft\Windows\INetCache\IE\559XO16A\ThinkstockPhotos-477688279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53" y="1825433"/>
            <a:ext cx="363137" cy="2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2" y="1765300"/>
            <a:ext cx="6958735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Self Forming Cross Functional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0" y="1765300"/>
            <a:ext cx="4178300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and Services Duality</a:t>
            </a:r>
            <a:br>
              <a:rPr lang="en-US" dirty="0" smtClean="0"/>
            </a:br>
            <a:r>
              <a:rPr lang="en-US" dirty="0" smtClean="0"/>
              <a:t>User Story and Value at the Center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260" y="3583172"/>
            <a:ext cx="1541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</a:t>
            </a:r>
            <a:br>
              <a:rPr lang="en-US" dirty="0" smtClean="0"/>
            </a:br>
            <a:r>
              <a:rPr lang="en-US" dirty="0" smtClean="0"/>
              <a:t>(not just functionality)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59009" y="3583172"/>
            <a:ext cx="211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dirty="0" smtClean="0"/>
              <a:t>(not a commodity)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0" y="1765300"/>
            <a:ext cx="4178300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and Sales Duality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260" y="3583172"/>
            <a:ext cx="1541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Marketing</a:t>
            </a:r>
            <a:br>
              <a:rPr lang="en-US" dirty="0" smtClean="0"/>
            </a:br>
            <a:r>
              <a:rPr lang="en-US" dirty="0" smtClean="0"/>
              <a:t>(Articulates our value)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59009" y="3583172"/>
            <a:ext cx="2115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Sales</a:t>
            </a:r>
            <a:br>
              <a:rPr lang="en-US" dirty="0" smtClean="0"/>
            </a:br>
            <a:r>
              <a:rPr lang="en-US" dirty="0" smtClean="0"/>
              <a:t>(Agrees to deliver our value in return for monetary payment)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0" y="1765300"/>
            <a:ext cx="4178300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and HR Duality</a:t>
            </a:r>
            <a:br>
              <a:rPr lang="en-US" dirty="0" smtClean="0"/>
            </a:br>
            <a:r>
              <a:rPr lang="en-US" sz="2000" dirty="0" smtClean="0"/>
              <a:t>Relationship between Individual Performance and Company Performance with Customer Value at Center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260" y="3583172"/>
            <a:ext cx="1541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HR</a:t>
            </a:r>
          </a:p>
          <a:p>
            <a:r>
              <a:rPr lang="en-US" dirty="0" smtClean="0"/>
              <a:t>(Individual Performance and Feedback)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59009" y="3583172"/>
            <a:ext cx="211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Finance</a:t>
            </a:r>
            <a:br>
              <a:rPr lang="en-US" dirty="0" smtClean="0"/>
            </a:br>
            <a:r>
              <a:rPr lang="en-US" dirty="0" smtClean="0"/>
              <a:t>(Company Performance and KPI Measurements)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577312"/>
            <a:ext cx="8739963" cy="5940445"/>
          </a:xfrm>
        </p:spPr>
      </p:pic>
      <p:sp>
        <p:nvSpPr>
          <p:cNvPr id="7" name="TextBox 6"/>
          <p:cNvSpPr txBox="1"/>
          <p:nvPr/>
        </p:nvSpPr>
        <p:spPr>
          <a:xfrm>
            <a:off x="574158" y="808074"/>
            <a:ext cx="76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Yes, you can….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3829"/>
            <a:ext cx="8229600" cy="4178301"/>
          </a:xfrm>
        </p:spPr>
        <p:txBody>
          <a:bodyPr/>
          <a:lstStyle/>
          <a:p>
            <a:r>
              <a:rPr lang="en-US" u="sng" dirty="0" smtClean="0"/>
              <a:t>Marketing</a:t>
            </a:r>
            <a:r>
              <a:rPr lang="en-US" dirty="0" smtClean="0"/>
              <a:t>: I was told only the VP of Marketing is allowed to communicate the ideas of the marketing team</a:t>
            </a:r>
          </a:p>
          <a:p>
            <a:r>
              <a:rPr lang="en-US" u="sng" dirty="0" smtClean="0"/>
              <a:t>Clinical</a:t>
            </a:r>
            <a:r>
              <a:rPr lang="en-US" dirty="0" smtClean="0"/>
              <a:t>: Only someone with a medical degree can understand clinical ideas</a:t>
            </a:r>
          </a:p>
          <a:p>
            <a:r>
              <a:rPr lang="en-US" u="sng" dirty="0" smtClean="0"/>
              <a:t>Finance</a:t>
            </a:r>
            <a:r>
              <a:rPr lang="en-US" dirty="0" smtClean="0"/>
              <a:t>: Why did we do it this way, that makes not sense to you does it?  No.  Then why did you do it?  I was told to do it that way and I wouldn’t understand the details.</a:t>
            </a:r>
          </a:p>
          <a:p>
            <a:r>
              <a:rPr lang="en-US" u="sng" dirty="0" smtClean="0"/>
              <a:t>Sales</a:t>
            </a:r>
            <a:r>
              <a:rPr lang="en-US" dirty="0" smtClean="0"/>
              <a:t>: Sales are very complex, you wouldn’t understand</a:t>
            </a:r>
          </a:p>
          <a:p>
            <a:r>
              <a:rPr lang="en-US" u="sng" dirty="0" smtClean="0"/>
              <a:t>Dev</a:t>
            </a:r>
            <a:r>
              <a:rPr lang="en-US" dirty="0" smtClean="0"/>
              <a:t>: It will take us six months before I can show you something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 think I understand what you are saying, but can you give me an example of a </a:t>
            </a:r>
            <a:r>
              <a:rPr lang="en-US" sz="2000" dirty="0" smtClean="0"/>
              <a:t>situation </a:t>
            </a:r>
            <a:r>
              <a:rPr lang="en-US" sz="2000" dirty="0"/>
              <a:t>or behavior where this was a problem?  Sure</a:t>
            </a:r>
          </a:p>
        </p:txBody>
      </p:sp>
    </p:spTree>
    <p:extLst>
      <p:ext uri="{BB962C8B-B14F-4D97-AF65-F5344CB8AC3E}">
        <p14:creationId xmlns:p14="http://schemas.microsoft.com/office/powerpoint/2010/main" val="33089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32" y="1903229"/>
            <a:ext cx="4771175" cy="249691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John Wooden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1935" y="6113721"/>
            <a:ext cx="627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We’re too busy to open our doors, speak with you and cooperate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2112" y="4720856"/>
            <a:ext cx="677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 the best players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Players have to be about the team and not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Stick to the basics (less is more)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488" y="1531676"/>
            <a:ext cx="3083442" cy="4178301"/>
          </a:xfrm>
        </p:spPr>
        <p:txBody>
          <a:bodyPr/>
          <a:lstStyle/>
          <a:p>
            <a:r>
              <a:rPr lang="en-US" dirty="0" smtClean="0"/>
              <a:t>Databases: Relational vs. Hierarchical</a:t>
            </a:r>
          </a:p>
          <a:p>
            <a:r>
              <a:rPr lang="en-US" dirty="0" smtClean="0"/>
              <a:t>Servers: Balancing and Clustering vs. Single High Performance Machines</a:t>
            </a:r>
          </a:p>
          <a:p>
            <a:r>
              <a:rPr lang="en-US" dirty="0" smtClean="0"/>
              <a:t>Internet built for resilience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Behavior and Values will be Reinforced by our Organizational Structure</a:t>
            </a:r>
            <a:br>
              <a:rPr lang="en-US" dirty="0" smtClean="0"/>
            </a:br>
            <a:r>
              <a:rPr lang="en-US" dirty="0" smtClean="0"/>
              <a:t>Form follows Function – Louis H Sullivan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508744" y="1635045"/>
            <a:ext cx="4862623" cy="417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40" rIns="274320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lang="en-US" sz="2400" kern="1200" dirty="0" smtClean="0">
                <a:solidFill>
                  <a:srgbClr val="00529C"/>
                </a:solidFill>
                <a:latin typeface="Arial"/>
                <a:ea typeface="+mn-ea"/>
                <a:cs typeface="Arial"/>
                <a:sym typeface="Arial" panose="020B0604020202020204" pitchFamily="34" charset="0"/>
              </a:defRPr>
            </a:lvl1pPr>
            <a:lvl2pPr marL="742950" lvl="1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lang="en-US" sz="1800" kern="1200" dirty="0" smtClean="0">
                <a:solidFill>
                  <a:srgbClr val="4588B1"/>
                </a:solidFill>
                <a:latin typeface="Arial"/>
                <a:ea typeface="+mn-ea"/>
                <a:cs typeface="Arial"/>
                <a:sym typeface="Arial" panose="020B0604020202020204" pitchFamily="34" charset="0"/>
              </a:defRPr>
            </a:lvl2pPr>
            <a:lvl3pPr marL="1143000" lvl="2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6C21B"/>
              </a:buClr>
              <a:buFont typeface="Lucida Grande"/>
              <a:buChar char="▸"/>
              <a:defRPr lang="en-US" sz="1600" kern="1200" dirty="0" smtClean="0">
                <a:solidFill>
                  <a:srgbClr val="3F3F3F"/>
                </a:solidFill>
                <a:latin typeface="Arial"/>
                <a:ea typeface="+mn-ea"/>
                <a:cs typeface="Arial"/>
                <a:sym typeface="Arial" panose="020B0604020202020204" pitchFamily="34" charset="0"/>
              </a:defRPr>
            </a:lvl3pPr>
            <a:lvl4pPr marL="1600200" lvl="3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6C21B"/>
              </a:buClr>
              <a:buFont typeface="Lucida Grande"/>
              <a:buChar char="▸"/>
              <a:defRPr lang="en-US" sz="1400" kern="1200" dirty="0" smtClean="0">
                <a:solidFill>
                  <a:srgbClr val="3F3F3F"/>
                </a:solidFill>
                <a:latin typeface="Arial"/>
                <a:ea typeface="+mn-ea"/>
                <a:cs typeface="Arial"/>
                <a:sym typeface="Arial" panose="020B0604020202020204" pitchFamily="34" charset="0"/>
              </a:defRPr>
            </a:lvl4pPr>
            <a:lvl5pPr marL="2057400" lvl="4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Relational </a:t>
            </a:r>
            <a:r>
              <a:rPr lang="en-US" dirty="0"/>
              <a:t>and Dynamic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Cooperation and SF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Resilient and scalable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 Primary Key and Customer Value Defines DOD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Cooperation and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Achievement and Persistence to </a:t>
            </a:r>
            <a:r>
              <a:rPr lang="en-US" dirty="0" smtClean="0"/>
              <a:t>DOD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Transparency, Honesty, Scalable, Open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World is 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0" y="1765300"/>
            <a:ext cx="4178300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Yin Yang Duality</a:t>
            </a:r>
            <a:br>
              <a:rPr lang="en-US" dirty="0" smtClean="0"/>
            </a:br>
            <a:r>
              <a:rPr lang="en-US" dirty="0" smtClean="0"/>
              <a:t>Money and Value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6735" y="1679944"/>
            <a:ext cx="2169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Wikipeda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</a:t>
            </a:r>
            <a:r>
              <a:rPr lang="en-US" dirty="0"/>
              <a:t> </a:t>
            </a:r>
            <a:r>
              <a:rPr lang="en-US" dirty="0">
                <a:hlinkClick r:id="rId3" tooltip="Ancient Chinese philosophy"/>
              </a:rPr>
              <a:t>Ancient Chinese philosophy</a:t>
            </a:r>
            <a:r>
              <a:rPr lang="en-US" dirty="0"/>
              <a:t>, </a:t>
            </a:r>
            <a:r>
              <a:rPr lang="en-US" b="1" dirty="0"/>
              <a:t>yin and yang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a concept of </a:t>
            </a:r>
            <a:r>
              <a:rPr lang="en-US" dirty="0">
                <a:hlinkClick r:id="rId4" tooltip="Dualistic cosmology"/>
              </a:rPr>
              <a:t>dualism</a:t>
            </a:r>
            <a:r>
              <a:rPr lang="en-US" dirty="0"/>
              <a:t>, describing how seemingly opposite or contrary forces may actually be </a:t>
            </a:r>
            <a:r>
              <a:rPr lang="en-US" dirty="0" smtClean="0"/>
              <a:t>complementary and </a:t>
            </a:r>
            <a:r>
              <a:rPr lang="en-US" dirty="0"/>
              <a:t>interdependent in the natural world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Asymptote and Sisyphus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3" y="1765300"/>
            <a:ext cx="4441269" cy="4178300"/>
          </a:xfr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97" y="2057843"/>
            <a:ext cx="3215906" cy="321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4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244873"/>
              </p:ext>
            </p:extLst>
          </p:nvPr>
        </p:nvGraphicFramePr>
        <p:xfrm>
          <a:off x="457200" y="1765300"/>
          <a:ext cx="8229600" cy="41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329" y="376612"/>
            <a:ext cx="8857130" cy="976312"/>
          </a:xfrm>
        </p:spPr>
        <p:txBody>
          <a:bodyPr/>
          <a:lstStyle/>
          <a:p>
            <a:r>
              <a:rPr lang="en-US" dirty="0"/>
              <a:t>Value is what you should derive when using </a:t>
            </a:r>
            <a:r>
              <a:rPr lang="en-US" dirty="0" smtClean="0"/>
              <a:t>software</a:t>
            </a:r>
            <a:br>
              <a:rPr lang="en-US" dirty="0" smtClean="0"/>
            </a:br>
            <a:r>
              <a:rPr lang="en-US" dirty="0" smtClean="0"/>
              <a:t>What  does the customer value?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8729" y="3200399"/>
            <a:ext cx="1158948" cy="1158948"/>
          </a:xfrm>
          <a:prstGeom prst="rect">
            <a:avLst/>
          </a:prstGeom>
        </p:spPr>
      </p:pic>
      <p:pic>
        <p:nvPicPr>
          <p:cNvPr id="2050" name="Picture 2" descr="C:\Users\Larry\AppData\Local\Microsoft\Windows\INetCache\IE\559XO16A\ThinkstockPhotos-4776882791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5226" y="3697869"/>
            <a:ext cx="245954" cy="1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</a:t>
            </a:r>
          </a:p>
          <a:p>
            <a:r>
              <a:rPr lang="en-US" dirty="0" smtClean="0"/>
              <a:t>Good food</a:t>
            </a:r>
          </a:p>
          <a:p>
            <a:r>
              <a:rPr lang="en-US" dirty="0" smtClean="0"/>
              <a:t>Comfortable shelter</a:t>
            </a:r>
          </a:p>
          <a:p>
            <a:r>
              <a:rPr lang="en-US" dirty="0" smtClean="0"/>
              <a:t>Useful and beautiful objects and environments</a:t>
            </a:r>
          </a:p>
          <a:p>
            <a:r>
              <a:rPr lang="en-US" dirty="0" smtClean="0"/>
              <a:t>Education, </a:t>
            </a:r>
            <a:r>
              <a:rPr lang="en-US" dirty="0"/>
              <a:t>K</a:t>
            </a:r>
            <a:r>
              <a:rPr lang="en-US" dirty="0" smtClean="0"/>
              <a:t>nowledge and Insight</a:t>
            </a:r>
          </a:p>
          <a:p>
            <a:r>
              <a:rPr lang="en-US" dirty="0" smtClean="0"/>
              <a:t>Freedom</a:t>
            </a:r>
          </a:p>
          <a:p>
            <a:r>
              <a:rPr lang="en-US" dirty="0" smtClean="0"/>
              <a:t>Status</a:t>
            </a:r>
          </a:p>
          <a:p>
            <a:r>
              <a:rPr lang="en-US" dirty="0" smtClean="0"/>
              <a:t>Happiness</a:t>
            </a:r>
          </a:p>
          <a:p>
            <a:r>
              <a:rPr lang="en-US" dirty="0" smtClean="0"/>
              <a:t>Our Time</a:t>
            </a:r>
          </a:p>
          <a:p>
            <a:r>
              <a:rPr lang="en-US" dirty="0" smtClean="0"/>
              <a:t>Clean </a:t>
            </a:r>
            <a:r>
              <a:rPr lang="en-US" dirty="0" smtClean="0"/>
              <a:t>Air</a:t>
            </a:r>
          </a:p>
          <a:p>
            <a:r>
              <a:rPr lang="en-US" dirty="0" smtClean="0"/>
              <a:t>Fairness (cucumbe</a:t>
            </a:r>
            <a:r>
              <a:rPr lang="en-US" dirty="0" smtClean="0"/>
              <a:t>r and grape)</a:t>
            </a:r>
            <a:endParaRPr lang="en-US" dirty="0" smtClean="0"/>
          </a:p>
          <a:p>
            <a:r>
              <a:rPr lang="en-US" dirty="0" smtClean="0"/>
              <a:t>Safety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Value</a:t>
            </a:r>
            <a:br>
              <a:rPr lang="en-US" dirty="0" smtClean="0"/>
            </a:br>
            <a:r>
              <a:rPr lang="en-US" dirty="0" smtClean="0"/>
              <a:t>What we commonly value as 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wrsTheme">
  <a:themeElements>
    <a:clrScheme name="WRS Billing Theme 2">
      <a:dk1>
        <a:srgbClr val="000000"/>
      </a:dk1>
      <a:lt1>
        <a:srgbClr val="FFFFFF"/>
      </a:lt1>
      <a:dk2>
        <a:srgbClr val="0F529E"/>
      </a:dk2>
      <a:lt2>
        <a:srgbClr val="F1F2F1"/>
      </a:lt2>
      <a:accent1>
        <a:srgbClr val="2D74B6"/>
      </a:accent1>
      <a:accent2>
        <a:srgbClr val="ED7D31"/>
      </a:accent2>
      <a:accent3>
        <a:srgbClr val="A5A5A5"/>
      </a:accent3>
      <a:accent4>
        <a:srgbClr val="C00000"/>
      </a:accent4>
      <a:accent5>
        <a:srgbClr val="00519C"/>
      </a:accent5>
      <a:accent6>
        <a:srgbClr val="62BB12"/>
      </a:accent6>
      <a:hlink>
        <a:srgbClr val="FF9900"/>
      </a:hlink>
      <a:folHlink>
        <a:srgbClr val="71BD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RS_Goal Clarity and achievement" id="{1FD97873-8215-49AE-8EF2-DAE838BA94C6}" vid="{AA141DE2-364D-4892-9F94-2E87F90A56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WRS_Goal Clarity and achievement</Template>
  <TotalTime>13258</TotalTime>
  <Words>1055</Words>
  <Application>Microsoft Office PowerPoint</Application>
  <PresentationFormat>Letter Paper (8.5x11 in)</PresentationFormat>
  <Paragraphs>149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2_wrsTheme</vt:lpstr>
      <vt:lpstr>WRS Alignment Talk XI:  WRS Organizational Structure</vt:lpstr>
      <vt:lpstr>Can you send me a WRS Org Chart? Question limits how you think</vt:lpstr>
      <vt:lpstr>I think I understand what you are saying, but can you give me an example of a situation or behavior where this was a problem?  Sure</vt:lpstr>
      <vt:lpstr>Coach John Wooden</vt:lpstr>
      <vt:lpstr>Organizational Behavior and Values will be Reinforced by our Organizational Structure Form follows Function – Louis H Sullivan</vt:lpstr>
      <vt:lpstr>Yin Yang Duality Money and Value</vt:lpstr>
      <vt:lpstr>Asymptote and Sisyphus</vt:lpstr>
      <vt:lpstr>Value is what you should derive when using software What  does the customer value?</vt:lpstr>
      <vt:lpstr>Understanding Value What we commonly value as individuals</vt:lpstr>
      <vt:lpstr>Understanding Money $ How do we use money? </vt:lpstr>
      <vt:lpstr> Gap between our understanding and the reality of what our customer’s truly value and their motivations</vt:lpstr>
      <vt:lpstr>Example: Scheduler Software </vt:lpstr>
      <vt:lpstr>User Story and Definition of Done based on Client Value</vt:lpstr>
      <vt:lpstr>Well Designed System with System Properties Not just the Software</vt:lpstr>
      <vt:lpstr>Value Toolkit/Checklist </vt:lpstr>
      <vt:lpstr>Examples of Our Value to Clients</vt:lpstr>
      <vt:lpstr>WRS Structure and How Client Value Creation is Functionally and Practically Used When We Work Together</vt:lpstr>
      <vt:lpstr>Stop thinking of us this way</vt:lpstr>
      <vt:lpstr>Thinking Relational, Thinking Balance</vt:lpstr>
      <vt:lpstr>WRS Structure: Who assumes these roles? Relational not hierarchical Centered around dynamic relationship with client (primary key) and relationship to one-another</vt:lpstr>
      <vt:lpstr>Example of Self Forming Cross Functional Team</vt:lpstr>
      <vt:lpstr>Development and Services Duality User Story and Value at the Center</vt:lpstr>
      <vt:lpstr>Marketing and Sales Duality</vt:lpstr>
      <vt:lpstr>Finance and HR Duality Relationship between Individual Performance and Company Performance with Customer Value at Center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this communication</dc:title>
  <dc:creator>Cassandra Lim</dc:creator>
  <cp:lastModifiedBy>Larry</cp:lastModifiedBy>
  <cp:revision>142</cp:revision>
  <cp:lastPrinted>2018-08-01T14:21:53Z</cp:lastPrinted>
  <dcterms:created xsi:type="dcterms:W3CDTF">2018-11-14T14:08:16Z</dcterms:created>
  <dcterms:modified xsi:type="dcterms:W3CDTF">2020-06-30T13:22:48Z</dcterms:modified>
</cp:coreProperties>
</file>